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96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360" r:id="rId12"/>
    <p:sldId id="290" r:id="rId13"/>
    <p:sldId id="298" r:id="rId14"/>
    <p:sldId id="292" r:id="rId15"/>
    <p:sldId id="293" r:id="rId16"/>
    <p:sldId id="294" r:id="rId17"/>
    <p:sldId id="361" r:id="rId18"/>
    <p:sldId id="299" r:id="rId19"/>
    <p:sldId id="296" r:id="rId20"/>
    <p:sldId id="297" r:id="rId21"/>
    <p:sldId id="268" r:id="rId22"/>
    <p:sldId id="269" r:id="rId23"/>
    <p:sldId id="279" r:id="rId24"/>
    <p:sldId id="278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91" r:id="rId34"/>
    <p:sldId id="333" r:id="rId35"/>
    <p:sldId id="328" r:id="rId36"/>
    <p:sldId id="329" r:id="rId37"/>
    <p:sldId id="330" r:id="rId38"/>
    <p:sldId id="362" r:id="rId39"/>
    <p:sldId id="363" r:id="rId40"/>
    <p:sldId id="331" r:id="rId41"/>
    <p:sldId id="332" r:id="rId42"/>
    <p:sldId id="334" r:id="rId43"/>
    <p:sldId id="335" r:id="rId44"/>
    <p:sldId id="300" r:id="rId45"/>
    <p:sldId id="310" r:id="rId46"/>
    <p:sldId id="311" r:id="rId47"/>
    <p:sldId id="312" r:id="rId48"/>
    <p:sldId id="316" r:id="rId49"/>
    <p:sldId id="365" r:id="rId50"/>
    <p:sldId id="364" r:id="rId51"/>
    <p:sldId id="313" r:id="rId52"/>
    <p:sldId id="314" r:id="rId53"/>
    <p:sldId id="366" r:id="rId54"/>
    <p:sldId id="305" r:id="rId55"/>
    <p:sldId id="301" r:id="rId56"/>
    <p:sldId id="302" r:id="rId57"/>
    <p:sldId id="304" r:id="rId58"/>
    <p:sldId id="307" r:id="rId59"/>
    <p:sldId id="308" r:id="rId60"/>
    <p:sldId id="306" r:id="rId61"/>
    <p:sldId id="309" r:id="rId62"/>
    <p:sldId id="317" r:id="rId63"/>
    <p:sldId id="318" r:id="rId64"/>
    <p:sldId id="319" r:id="rId65"/>
    <p:sldId id="320" r:id="rId66"/>
    <p:sldId id="321" r:id="rId67"/>
    <p:sldId id="322" r:id="rId68"/>
    <p:sldId id="325" r:id="rId69"/>
    <p:sldId id="323" r:id="rId70"/>
    <p:sldId id="326" r:id="rId71"/>
    <p:sldId id="327" r:id="rId72"/>
    <p:sldId id="336" r:id="rId73"/>
    <p:sldId id="367" r:id="rId74"/>
    <p:sldId id="337" r:id="rId75"/>
    <p:sldId id="338" r:id="rId76"/>
    <p:sldId id="339" r:id="rId77"/>
    <p:sldId id="340" r:id="rId78"/>
    <p:sldId id="341" r:id="rId79"/>
    <p:sldId id="342" r:id="rId80"/>
    <p:sldId id="344" r:id="rId81"/>
    <p:sldId id="345" r:id="rId82"/>
    <p:sldId id="343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7" r:id="rId94"/>
    <p:sldId id="356" r:id="rId95"/>
  </p:sldIdLst>
  <p:sldSz cx="9144000" cy="6858000" type="screen4x3"/>
  <p:notesSz cx="6858000" cy="9144000"/>
  <p:custDataLst>
    <p:tags r:id="rId97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0"/>
    <a:srgbClr val="0000D9"/>
    <a:srgbClr val="009400"/>
    <a:srgbClr val="FFFFFF"/>
    <a:srgbClr val="000000"/>
    <a:srgbClr val="0000FF"/>
    <a:srgbClr val="00FF00"/>
    <a:srgbClr val="BE94D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3" autoAdjust="0"/>
    <p:restoredTop sz="94110" autoAdjust="0"/>
  </p:normalViewPr>
  <p:slideViewPr>
    <p:cSldViewPr>
      <p:cViewPr>
        <p:scale>
          <a:sx n="50" d="100"/>
          <a:sy n="50" d="100"/>
        </p:scale>
        <p:origin x="-918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Click to edit Master text styles</a:t>
            </a:r>
          </a:p>
          <a:p>
            <a:pPr lvl="1"/>
            <a:r>
              <a:rPr lang="ru-RU" noProof="0" smtClean="0"/>
              <a:t>Second level</a:t>
            </a:r>
          </a:p>
          <a:p>
            <a:pPr lvl="2"/>
            <a:r>
              <a:rPr lang="ru-RU" noProof="0" smtClean="0"/>
              <a:t>Third level</a:t>
            </a:r>
          </a:p>
          <a:p>
            <a:pPr lvl="3"/>
            <a:r>
              <a:rPr lang="ru-RU" noProof="0" smtClean="0"/>
              <a:t>Fourth level</a:t>
            </a:r>
          </a:p>
          <a:p>
            <a:pPr lvl="4"/>
            <a:r>
              <a:rPr lang="ru-RU" noProof="0" smtClean="0"/>
              <a:t>Fifth level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A973067-5A2E-42D2-A42C-0FF6E40D2C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1</a:t>
            </a:fld>
            <a:endParaRPr lang="ru-RU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19E7-E702-4A6D-9239-E2D48914C84B}" type="slidenum">
              <a:rPr lang="ru-RU" smtClean="0"/>
              <a:pPr/>
              <a:t>10</a:t>
            </a:fld>
            <a:endParaRPr lang="ru-RU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74DD2-A280-4810-A2B1-AAD71A7F9D1A}" type="slidenum">
              <a:rPr lang="ru-RU" smtClean="0"/>
              <a:pPr/>
              <a:t>11</a:t>
            </a:fld>
            <a:endParaRPr lang="ru-RU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41057-F065-4708-92A2-60D3EC214FFE}" type="slidenum">
              <a:rPr lang="ru-RU" smtClean="0"/>
              <a:pPr/>
              <a:t>12</a:t>
            </a:fld>
            <a:endParaRPr lang="ru-RU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726C8-C469-4F6A-83BF-19F72A36A6EB}" type="slidenum">
              <a:rPr lang="ru-RU" smtClean="0"/>
              <a:pPr/>
              <a:t>13</a:t>
            </a:fld>
            <a:endParaRPr lang="ru-RU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3DBB9-2A16-4EF4-B183-D737329502C4}" type="slidenum">
              <a:rPr lang="ru-RU" smtClean="0"/>
              <a:pPr/>
              <a:t>14</a:t>
            </a:fld>
            <a:endParaRPr lang="ru-RU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4A746-18C1-41D5-9BC7-0C677704E6E4}" type="slidenum">
              <a:rPr lang="ru-RU" smtClean="0"/>
              <a:pPr/>
              <a:t>15</a:t>
            </a:fld>
            <a:endParaRPr lang="ru-RU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AADAA-C40F-4CB7-9DD9-C116D1EB2DC7}" type="slidenum">
              <a:rPr lang="ru-RU" smtClean="0"/>
              <a:pPr/>
              <a:t>16</a:t>
            </a:fld>
            <a:endParaRPr lang="ru-RU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5AAD5E-2527-40B7-A2F4-88B3056EB861}" type="slidenum">
              <a:rPr lang="ru-RU" smtClean="0"/>
              <a:pPr/>
              <a:t>17</a:t>
            </a:fld>
            <a:endParaRPr lang="ru-RU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5FE64A-C28A-47AC-B61A-4D2E85806C45}" type="slidenum">
              <a:rPr lang="ru-RU" smtClean="0"/>
              <a:pPr/>
              <a:t>18</a:t>
            </a:fld>
            <a:endParaRPr lang="ru-RU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B0DEC-94CA-40E6-A9A1-3EB0D11E5B1B}" type="slidenum">
              <a:rPr lang="ru-RU" smtClean="0"/>
              <a:pPr/>
              <a:t>19</a:t>
            </a:fld>
            <a:endParaRPr lang="ru-RU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5D6CA3-CCB1-4FDA-91C1-DF26E4E8BEFF}" type="slidenum">
              <a:rPr lang="ru-RU" smtClean="0"/>
              <a:pPr/>
              <a:t>2</a:t>
            </a:fld>
            <a:endParaRPr lang="ru-RU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100314-4203-45C7-A72B-FE60E1BD11B2}" type="slidenum">
              <a:rPr lang="ru-RU" smtClean="0"/>
              <a:pPr/>
              <a:t>20</a:t>
            </a:fld>
            <a:endParaRPr lang="ru-RU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340A5-F164-499D-8143-EF4B1E9B2942}" type="slidenum">
              <a:rPr lang="ru-RU" smtClean="0"/>
              <a:pPr/>
              <a:t>21</a:t>
            </a:fld>
            <a:endParaRPr lang="ru-RU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D1DC23-FCAA-4508-9297-91D4F406153C}" type="slidenum">
              <a:rPr lang="ru-RU" smtClean="0"/>
              <a:pPr/>
              <a:t>22</a:t>
            </a:fld>
            <a:endParaRPr lang="ru-RU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92490-60C3-46C6-A1E7-834984794488}" type="slidenum">
              <a:rPr lang="ru-RU" smtClean="0"/>
              <a:pPr/>
              <a:t>23</a:t>
            </a:fld>
            <a:endParaRPr lang="ru-RU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C23C70-3C36-412B-AF91-2760758FF751}" type="slidenum">
              <a:rPr lang="ru-RU" smtClean="0"/>
              <a:pPr/>
              <a:t>24</a:t>
            </a:fld>
            <a:endParaRPr lang="ru-RU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1883C-23AC-458E-A6D2-1EE8DA69C179}" type="slidenum">
              <a:rPr lang="ru-RU" smtClean="0"/>
              <a:pPr/>
              <a:t>25</a:t>
            </a:fld>
            <a:endParaRPr lang="ru-RU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CFD144-3418-4636-A041-67D384368309}" type="slidenum">
              <a:rPr lang="ru-RU" smtClean="0"/>
              <a:pPr/>
              <a:t>26</a:t>
            </a:fld>
            <a:endParaRPr lang="ru-RU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C9A3B8-05D4-435B-B9DD-44B7248C4E2E}" type="slidenum">
              <a:rPr lang="ru-RU" smtClean="0"/>
              <a:pPr/>
              <a:t>27</a:t>
            </a:fld>
            <a:endParaRPr lang="ru-RU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EB884-212A-4F7C-876E-E64E72A55C1D}" type="slidenum">
              <a:rPr lang="ru-RU" smtClean="0"/>
              <a:pPr/>
              <a:t>28</a:t>
            </a:fld>
            <a:endParaRPr lang="ru-RU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9A17-F010-4762-8AE7-D39F0A4EF580}" type="slidenum">
              <a:rPr lang="ru-RU" smtClean="0"/>
              <a:pPr/>
              <a:t>29</a:t>
            </a:fld>
            <a:endParaRPr lang="ru-RU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937DA-F910-40F9-A4C1-9B67C67BEEE1}" type="slidenum">
              <a:rPr lang="ru-RU" smtClean="0"/>
              <a:pPr/>
              <a:t>3</a:t>
            </a:fld>
            <a:endParaRPr lang="ru-RU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A5BD2-BDAB-442A-B3C1-625B6A903585}" type="slidenum">
              <a:rPr lang="ru-RU" smtClean="0"/>
              <a:pPr/>
              <a:t>30</a:t>
            </a:fld>
            <a:endParaRPr lang="ru-RU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81B097-1918-44C6-A814-E26305964543}" type="slidenum">
              <a:rPr lang="ru-RU" smtClean="0"/>
              <a:pPr/>
              <a:t>31</a:t>
            </a:fld>
            <a:endParaRPr lang="ru-RU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C64491-B93A-4DD0-9122-03A618025964}" type="slidenum">
              <a:rPr lang="ru-RU" smtClean="0"/>
              <a:pPr/>
              <a:t>32</a:t>
            </a:fld>
            <a:endParaRPr lang="ru-RU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D97E4-A115-4C99-9182-E73B48FE8795}" type="slidenum">
              <a:rPr lang="ru-RU" smtClean="0"/>
              <a:pPr/>
              <a:t>33</a:t>
            </a:fld>
            <a:endParaRPr lang="ru-RU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4336FE-A3D4-4E24-BF3B-82741C54E639}" type="slidenum">
              <a:rPr lang="ru-RU" smtClean="0"/>
              <a:pPr/>
              <a:t>34</a:t>
            </a:fld>
            <a:endParaRPr lang="ru-RU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7A1CF-5E33-4630-83C5-FCEA0AE0BFB2}" type="slidenum">
              <a:rPr lang="ru-RU" smtClean="0"/>
              <a:pPr/>
              <a:t>35</a:t>
            </a:fld>
            <a:endParaRPr lang="ru-RU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F61409-76D9-4AF3-8128-B5D06B105963}" type="slidenum">
              <a:rPr lang="ru-RU" smtClean="0"/>
              <a:pPr/>
              <a:t>36</a:t>
            </a:fld>
            <a:endParaRPr lang="ru-RU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5F972-E7AE-42DC-9554-CE7B7D74442C}" type="slidenum">
              <a:rPr lang="ru-RU" smtClean="0"/>
              <a:pPr/>
              <a:t>37</a:t>
            </a:fld>
            <a:endParaRPr lang="ru-RU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98C66-E95B-4537-85A9-76D3411290E6}" type="slidenum">
              <a:rPr lang="ru-RU" smtClean="0"/>
              <a:pPr/>
              <a:t>38</a:t>
            </a:fld>
            <a:endParaRPr lang="ru-RU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927B-DEC7-4E9A-946B-CE675CC6AD5A}" type="slidenum">
              <a:rPr lang="ru-RU" smtClean="0"/>
              <a:pPr/>
              <a:t>39</a:t>
            </a:fld>
            <a:endParaRPr lang="ru-RU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717B32-D6E2-4063-8CBA-36F7FCC28D38}" type="slidenum">
              <a:rPr lang="ru-RU" smtClean="0"/>
              <a:pPr/>
              <a:t>4</a:t>
            </a:fld>
            <a:endParaRPr lang="ru-RU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EF547A-1940-41D9-B776-CEC0C92B7822}" type="slidenum">
              <a:rPr lang="ru-RU" smtClean="0"/>
              <a:pPr/>
              <a:t>40</a:t>
            </a:fld>
            <a:endParaRPr lang="ru-RU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EE40-829A-455F-B94A-025D507F71C3}" type="slidenum">
              <a:rPr lang="ru-RU" smtClean="0"/>
              <a:pPr/>
              <a:t>41</a:t>
            </a:fld>
            <a:endParaRPr lang="ru-RU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1C8B1C-2646-4B3B-AC04-10FF3ECEBC92}" type="slidenum">
              <a:rPr lang="ru-RU" smtClean="0"/>
              <a:pPr/>
              <a:t>42</a:t>
            </a:fld>
            <a:endParaRPr lang="ru-RU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AE760-CDE2-4542-B74D-2FC1B52480E8}" type="slidenum">
              <a:rPr lang="ru-RU" smtClean="0"/>
              <a:pPr/>
              <a:t>43</a:t>
            </a:fld>
            <a:endParaRPr lang="ru-RU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15216-27E8-4E96-B032-166F68C12DFE}" type="slidenum">
              <a:rPr lang="ru-RU" smtClean="0"/>
              <a:pPr/>
              <a:t>44</a:t>
            </a:fld>
            <a:endParaRPr lang="ru-RU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29824-6B8F-465D-B0F1-C302BFF292F8}" type="slidenum">
              <a:rPr lang="ru-RU" smtClean="0"/>
              <a:pPr/>
              <a:t>45</a:t>
            </a:fld>
            <a:endParaRPr lang="ru-RU" smtClean="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203872-CD00-4441-B2F1-6C57FC3FAB3A}" type="slidenum">
              <a:rPr lang="ru-RU" smtClean="0"/>
              <a:pPr/>
              <a:t>46</a:t>
            </a:fld>
            <a:endParaRPr lang="ru-RU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39F74-D534-4478-A264-3D07CEE935DE}" type="slidenum">
              <a:rPr lang="ru-RU" smtClean="0"/>
              <a:pPr/>
              <a:t>47</a:t>
            </a:fld>
            <a:endParaRPr lang="ru-RU" smtClean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CC65EE-B756-4B88-B9B9-63999B38641C}" type="slidenum">
              <a:rPr lang="ru-RU" smtClean="0"/>
              <a:pPr/>
              <a:t>48</a:t>
            </a:fld>
            <a:endParaRPr lang="ru-RU" smtClean="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F855F9-1175-420C-82CB-E526571B7485}" type="slidenum">
              <a:rPr lang="ru-RU" smtClean="0"/>
              <a:pPr/>
              <a:t>49</a:t>
            </a:fld>
            <a:endParaRPr lang="ru-RU" smtClean="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EB144-6FA9-4E00-8171-CA34E9AC414C}" type="slidenum">
              <a:rPr lang="ru-RU" smtClean="0"/>
              <a:pPr/>
              <a:t>5</a:t>
            </a:fld>
            <a:endParaRPr lang="ru-RU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3DF55-C9E2-4598-A36B-00CD2CAD9489}" type="slidenum">
              <a:rPr lang="ru-RU" smtClean="0"/>
              <a:pPr/>
              <a:t>50</a:t>
            </a:fld>
            <a:endParaRPr lang="ru-RU" smtClean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6089A0-4DB8-41CA-8BB6-0F8CA5686877}" type="slidenum">
              <a:rPr lang="ru-RU" smtClean="0"/>
              <a:pPr/>
              <a:t>51</a:t>
            </a:fld>
            <a:endParaRPr lang="ru-RU" smtClean="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DA4F71-9799-4100-A757-C5EEBE38541F}" type="slidenum">
              <a:rPr lang="ru-RU" smtClean="0"/>
              <a:pPr/>
              <a:t>52</a:t>
            </a:fld>
            <a:endParaRPr lang="ru-RU" smtClean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B07766-FA4D-4106-B7C5-037AED7CCC93}" type="slidenum">
              <a:rPr lang="ru-RU" smtClean="0"/>
              <a:pPr/>
              <a:t>53</a:t>
            </a:fld>
            <a:endParaRPr lang="ru-RU" smtClean="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9A154-1178-4CC9-8878-402256B37000}" type="slidenum">
              <a:rPr lang="ru-RU" smtClean="0"/>
              <a:pPr/>
              <a:t>54</a:t>
            </a:fld>
            <a:endParaRPr lang="ru-RU" smtClean="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EDB55-1B55-4B27-8D31-BC0CE86EFB3D}" type="slidenum">
              <a:rPr lang="ru-RU" smtClean="0"/>
              <a:pPr/>
              <a:t>55</a:t>
            </a:fld>
            <a:endParaRPr lang="ru-RU" smtClean="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E32FAC-694C-4B4B-9467-89BA95B32E5C}" type="slidenum">
              <a:rPr lang="ru-RU" smtClean="0"/>
              <a:pPr/>
              <a:t>56</a:t>
            </a:fld>
            <a:endParaRPr lang="ru-RU" smtClean="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9885B-9F60-4A36-91C0-EF17D6CE0C66}" type="slidenum">
              <a:rPr lang="ru-RU" smtClean="0"/>
              <a:pPr/>
              <a:t>57</a:t>
            </a:fld>
            <a:endParaRPr lang="ru-RU" smtClean="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ABD2DE-17E6-4B64-AFCC-6BCD2AB2DCDE}" type="slidenum">
              <a:rPr lang="ru-RU" smtClean="0"/>
              <a:pPr/>
              <a:t>58</a:t>
            </a:fld>
            <a:endParaRPr lang="ru-RU" smtClean="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DE46C-1243-4C10-BFAB-1CBE0CB03F72}" type="slidenum">
              <a:rPr lang="ru-RU" smtClean="0"/>
              <a:pPr/>
              <a:t>59</a:t>
            </a:fld>
            <a:endParaRPr lang="ru-RU" smtClean="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B3405-A963-4A95-B1F5-ED385C30D042}" type="slidenum">
              <a:rPr lang="ru-RU" smtClean="0"/>
              <a:pPr/>
              <a:t>6</a:t>
            </a:fld>
            <a:endParaRPr lang="ru-RU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DB243E-DB10-4A87-955C-C0CF9E03D485}" type="slidenum">
              <a:rPr lang="ru-RU" smtClean="0"/>
              <a:pPr/>
              <a:t>60</a:t>
            </a:fld>
            <a:endParaRPr 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FACA9-61C3-49B8-B535-C3F1BE7759B4}" type="slidenum">
              <a:rPr lang="ru-RU" smtClean="0"/>
              <a:pPr/>
              <a:t>61</a:t>
            </a:fld>
            <a:endParaRPr lang="ru-RU" smtClean="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2196A9-8755-4022-897B-FAD1A9D2D6C9}" type="slidenum">
              <a:rPr lang="ru-RU" smtClean="0"/>
              <a:pPr/>
              <a:t>62</a:t>
            </a:fld>
            <a:endParaRPr lang="ru-RU" smtClean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8401ED-0B14-4951-8176-BA0945017189}" type="slidenum">
              <a:rPr lang="ru-RU" smtClean="0"/>
              <a:pPr/>
              <a:t>63</a:t>
            </a:fld>
            <a:endParaRPr lang="ru-RU" smtClean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9CD4A-5990-4A95-A977-259D8E317C9E}" type="slidenum">
              <a:rPr lang="ru-RU" smtClean="0"/>
              <a:pPr/>
              <a:t>64</a:t>
            </a:fld>
            <a:endParaRPr lang="ru-RU" smtClean="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80BE75-3A4E-4FF6-AE28-EA1AFC9879B8}" type="slidenum">
              <a:rPr lang="ru-RU" smtClean="0"/>
              <a:pPr/>
              <a:t>65</a:t>
            </a:fld>
            <a:endParaRPr lang="ru-RU" smtClean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6243A-DE5D-481E-AF74-2C4CBAD2D72D}" type="slidenum">
              <a:rPr lang="ru-RU" smtClean="0"/>
              <a:pPr/>
              <a:t>66</a:t>
            </a:fld>
            <a:endParaRPr lang="ru-RU" smtClean="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3DEA00-FCD3-4466-8727-42003D2A3B12}" type="slidenum">
              <a:rPr lang="ru-RU" smtClean="0"/>
              <a:pPr/>
              <a:t>67</a:t>
            </a:fld>
            <a:endParaRPr lang="ru-RU" smtClean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9F2B1C-F93C-4C7C-AC9E-A61041B12FAC}" type="slidenum">
              <a:rPr lang="ru-RU" smtClean="0"/>
              <a:pPr/>
              <a:t>68</a:t>
            </a:fld>
            <a:endParaRPr lang="ru-RU" smtClean="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smtClean="0"/>
              <a:t>Правильный ответ – 1200 Мегабайт в секунду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9E056-D009-4503-A8FC-CA49F5BD5412}" type="slidenum">
              <a:rPr lang="ru-RU" smtClean="0"/>
              <a:pPr/>
              <a:t>69</a:t>
            </a:fld>
            <a:endParaRPr lang="ru-RU" smtClean="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A0C9C-2353-44D4-B794-31D655140279}" type="slidenum">
              <a:rPr lang="ru-RU" smtClean="0"/>
              <a:pPr/>
              <a:t>7</a:t>
            </a:fld>
            <a:endParaRPr lang="ru-RU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69356F-E349-4573-BDAE-7B6B621612CC}" type="slidenum">
              <a:rPr lang="ru-RU" smtClean="0"/>
              <a:pPr/>
              <a:t>70</a:t>
            </a:fld>
            <a:endParaRPr lang="ru-RU" smtClean="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43DB7-68AD-48F1-9FB7-E3BD10F82BCE}" type="slidenum">
              <a:rPr lang="ru-RU" smtClean="0"/>
              <a:pPr/>
              <a:t>71</a:t>
            </a:fld>
            <a:endParaRPr lang="ru-RU" smtClean="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1D9194-4ED3-476D-80F1-F0DB7452CB7B}" type="slidenum">
              <a:rPr lang="ru-RU" smtClean="0"/>
              <a:pPr/>
              <a:t>72</a:t>
            </a:fld>
            <a:endParaRPr lang="ru-RU" smtClean="0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4BD0-5257-413B-ACE2-FAC39BC0C005}" type="slidenum">
              <a:rPr lang="ru-RU" smtClean="0"/>
              <a:pPr/>
              <a:t>73</a:t>
            </a:fld>
            <a:endParaRPr lang="ru-RU" smtClean="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0A97C-D25B-4CE6-9BD1-47FEA4873C77}" type="slidenum">
              <a:rPr lang="ru-RU" smtClean="0"/>
              <a:pPr/>
              <a:t>74</a:t>
            </a:fld>
            <a:endParaRPr lang="ru-RU" smtClean="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EA2A1-25E0-4EF0-A793-DA66FC9650FD}" type="slidenum">
              <a:rPr lang="ru-RU" smtClean="0"/>
              <a:pPr/>
              <a:t>75</a:t>
            </a:fld>
            <a:endParaRPr lang="ru-RU" smtClean="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A42AE-0C5C-4322-8BA4-0AACC845A1A9}" type="slidenum">
              <a:rPr lang="ru-RU" smtClean="0"/>
              <a:pPr/>
              <a:t>76</a:t>
            </a:fld>
            <a:endParaRPr lang="ru-RU" smtClean="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E6ACD7-F736-4B36-B9F1-FF194F3E260A}" type="slidenum">
              <a:rPr lang="ru-RU" smtClean="0"/>
              <a:pPr/>
              <a:t>77</a:t>
            </a:fld>
            <a:endParaRPr lang="ru-RU" smtClean="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334A80-85CF-4441-BDF3-3B9EF9534386}" type="slidenum">
              <a:rPr lang="ru-RU" smtClean="0"/>
              <a:pPr/>
              <a:t>78</a:t>
            </a:fld>
            <a:endParaRPr lang="ru-RU" smtClean="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3382B-0548-4A22-BE2F-6004B0026107}" type="slidenum">
              <a:rPr lang="ru-RU" smtClean="0"/>
              <a:pPr/>
              <a:t>79</a:t>
            </a:fld>
            <a:endParaRPr lang="ru-RU" smtClean="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B8ACE9-0DCB-451C-9682-047DA053C386}" type="slidenum">
              <a:rPr lang="ru-RU" smtClean="0"/>
              <a:pPr/>
              <a:t>8</a:t>
            </a:fld>
            <a:endParaRPr lang="ru-RU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546537-511F-4697-B561-98D926C7C9D2}" type="slidenum">
              <a:rPr lang="ru-RU" smtClean="0"/>
              <a:pPr/>
              <a:t>80</a:t>
            </a:fld>
            <a:endParaRPr lang="ru-RU" smtClean="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3AE77C-8ECC-40C6-9D21-54FE5404AC5A}" type="slidenum">
              <a:rPr lang="ru-RU" smtClean="0"/>
              <a:pPr/>
              <a:t>81</a:t>
            </a:fld>
            <a:endParaRPr lang="ru-RU" smtClean="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FC881-3180-4E34-A359-34BE4C44618F}" type="slidenum">
              <a:rPr lang="ru-RU" smtClean="0"/>
              <a:pPr/>
              <a:t>82</a:t>
            </a:fld>
            <a:endParaRPr lang="ru-RU" smtClean="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AAF7C-5A6F-4AE8-93F5-4B623CD9DCBD}" type="slidenum">
              <a:rPr lang="ru-RU" smtClean="0"/>
              <a:pPr/>
              <a:t>83</a:t>
            </a:fld>
            <a:endParaRPr lang="ru-RU" smtClean="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FD5032-E0DB-49DA-869C-B8BF4E5B0E6F}" type="slidenum">
              <a:rPr lang="ru-RU" smtClean="0"/>
              <a:pPr/>
              <a:t>84</a:t>
            </a:fld>
            <a:endParaRPr lang="ru-RU" smtClean="0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804FE2-3B7B-4513-B6AE-16B4B2B585C6}" type="slidenum">
              <a:rPr lang="ru-RU" smtClean="0"/>
              <a:pPr/>
              <a:t>85</a:t>
            </a:fld>
            <a:endParaRPr lang="ru-RU" smtClean="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4C5594-2CE9-4D67-85F3-6DEC8BA05924}" type="slidenum">
              <a:rPr lang="ru-RU" smtClean="0"/>
              <a:pPr/>
              <a:t>86</a:t>
            </a:fld>
            <a:endParaRPr lang="ru-RU" smtClean="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C2EEDC-18B3-4905-A45E-D2131968A0D5}" type="slidenum">
              <a:rPr lang="ru-RU" smtClean="0"/>
              <a:pPr/>
              <a:t>87</a:t>
            </a:fld>
            <a:endParaRPr lang="ru-RU" smtClean="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4E214-2DCC-42E7-B8CB-8BD2A6202C41}" type="slidenum">
              <a:rPr lang="ru-RU" smtClean="0"/>
              <a:pPr/>
              <a:t>88</a:t>
            </a:fld>
            <a:endParaRPr lang="ru-RU" smtClean="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75ADC-D9FC-42DC-A926-9E1C66C25D4F}" type="slidenum">
              <a:rPr lang="ru-RU" smtClean="0"/>
              <a:pPr/>
              <a:t>89</a:t>
            </a:fld>
            <a:endParaRPr lang="ru-RU" smtClean="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6D9E2-F224-4825-BFDA-8D60AC2F6F4A}" type="slidenum">
              <a:rPr lang="ru-RU" smtClean="0"/>
              <a:pPr/>
              <a:t>9</a:t>
            </a:fld>
            <a:endParaRPr lang="ru-RU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B3D697-648D-4729-9A9E-AAE56C78026D}" type="slidenum">
              <a:rPr lang="ru-RU" smtClean="0"/>
              <a:pPr/>
              <a:t>90</a:t>
            </a:fld>
            <a:endParaRPr lang="ru-RU" smtClean="0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C15FA-B7CD-47AC-8E73-188BA7ACC934}" type="slidenum">
              <a:rPr lang="ru-RU" smtClean="0"/>
              <a:pPr/>
              <a:t>91</a:t>
            </a:fld>
            <a:endParaRPr lang="ru-RU" smtClean="0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D08D80-FE49-47AC-B778-68494407C51F}" type="slidenum">
              <a:rPr lang="ru-RU" smtClean="0"/>
              <a:pPr/>
              <a:t>92</a:t>
            </a:fld>
            <a:endParaRPr lang="ru-RU" smtClean="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1000" smtClean="0"/>
              <a:t>Пример </a:t>
            </a:r>
            <a:r>
              <a:rPr lang="en-US" sz="1000" smtClean="0"/>
              <a:t>SVG-</a:t>
            </a:r>
            <a:r>
              <a:rPr lang="ru-RU" sz="1000" smtClean="0"/>
              <a:t>изображения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&lt;?xml version="1.0" encoding="UTF-8"?&gt;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&lt;!DOCTYPE svg PUBLIC "-//W3C//DTD SVG 1.1//EN" "http://www.w3.org/Graphics/SVG/1.1/DTD/svg11.dtd"&gt;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&lt;!-- Creator: CorelDRAW --&gt;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&lt;svg xmlns="http://www.w3.org/2000/svg" xml:space="preserve" width="705.555mm" height="529.167mm" style="shape-rendering:geometricPrecision; text-rendering:geometricPrecision; image-rendering:optimizeQuality; fill-rule:evenodd; clip-rule:evenodd"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viewBox="0 0 705.555 529.167"&gt;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&lt;defs&gt;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 &lt;style type="text/css"&gt;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  &lt;![CDATA[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   .str0 {stroke:#DA251D;stroke-width:0.0762}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   .fil0 {fill:#DA251D}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  ]]&gt;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 &lt;/style&gt;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&lt;/defs&gt;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&lt;g id="Layer_x0020_1"&gt;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 &lt;metadata id="CorelCorpID_0Corel-Layer"/&gt;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 &lt;ellipse class="fil0 str0" cx="502.677" cy="401.916" rx="32.3136" ry="29.6208"/&gt;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 &lt;/g&gt;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 smtClean="0"/>
              <a:t>&lt;/svg&gt;</a:t>
            </a:r>
          </a:p>
          <a:p>
            <a:pPr eaLnBrk="1" hangingPunct="1">
              <a:lnSpc>
                <a:spcPct val="90000"/>
              </a:lnSpc>
            </a:pPr>
            <a:endParaRPr lang="ru-RU" sz="1000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234B60-ADA0-4237-85E1-E6DD12743026}" type="slidenum">
              <a:rPr lang="ru-RU" smtClean="0"/>
              <a:pPr/>
              <a:t>93</a:t>
            </a:fld>
            <a:endParaRPr lang="ru-RU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8320F4-682B-4C1C-A8CC-581DDBEDA21E}" type="slidenum">
              <a:rPr lang="ru-RU" smtClean="0"/>
              <a:pPr/>
              <a:t>94</a:t>
            </a:fld>
            <a:endParaRPr lang="ru-RU" smtClean="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4687B-4CAE-490B-ADDB-CD340AE2017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62AE1-B3A3-4933-A72B-4AA244B2B7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FA8B9-0C5E-404B-B292-D0F237B411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9B395-18C8-4EE7-B4F6-4AD887C965D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5C925-F477-4C4B-875A-3D5799FDB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DFA0-A165-4411-9514-DD1C8A674F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344F8-BC3A-443E-AB5A-EF68C61401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2396E-36E4-4189-9BE4-56848F9C47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583AE-A205-4194-9D88-637063F62B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7796A-12CC-4B05-89DD-C92276C4D73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EB33E-CBA9-44C3-AEFE-F4E38C30855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92825-68FD-4752-9330-A43E5EC8AE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3C4E7-9F74-462F-8441-FFF7BDE3A0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ый треугольник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олилиния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AF77F-2106-45C8-9EBF-2E10A29161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8D851D-1EEE-44DC-81E1-A009CEC2E5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grpSp>
        <p:nvGrpSpPr>
          <p:cNvPr id="1033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0" r:id="rId2"/>
    <p:sldLayoutId id="2147483709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0" r:id="rId9"/>
    <p:sldLayoutId id="2147483706" r:id="rId10"/>
    <p:sldLayoutId id="2147483707" r:id="rId11"/>
    <p:sldLayoutId id="2147483711" r:id="rId12"/>
    <p:sldLayoutId id="2147483712" r:id="rId13"/>
    <p:sldLayoutId id="2147483713" r:id="rId14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fontAlgn="base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fontAlgn="base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Компьютерная графика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Двухмерная компьютерная графика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Создание и обработка цифровых изображений, созданных, как правило, на основе двухмерных моделей (двухмерных геометрических примитивов, текста и цифровых изображений)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bornondastreet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3667596"/>
            <a:ext cx="4252719" cy="3190404"/>
          </a:xfrm>
          <a:noFill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7625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620687"/>
            <a:ext cx="4283968" cy="5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Применение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Типография</a:t>
            </a:r>
          </a:p>
          <a:p>
            <a:r>
              <a:rPr lang="ru-RU" smtClean="0"/>
              <a:t>Картография</a:t>
            </a:r>
          </a:p>
          <a:p>
            <a:r>
              <a:rPr lang="ru-RU" smtClean="0"/>
              <a:t>Технические чертежи</a:t>
            </a:r>
          </a:p>
          <a:p>
            <a:r>
              <a:rPr lang="ru-RU" smtClean="0"/>
              <a:t>Издательское дело</a:t>
            </a:r>
          </a:p>
          <a:p>
            <a:r>
              <a:rPr lang="ru-RU" smtClean="0"/>
              <a:t>Компьютерные игры</a:t>
            </a:r>
          </a:p>
          <a:p>
            <a:r>
              <a:rPr lang="ru-RU" smtClean="0"/>
              <a:t>Графический интерфейс пользователя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smtClean="0"/>
              <a:t>Программы для создания  и обработки 2</a:t>
            </a:r>
            <a:r>
              <a:rPr lang="en-US" sz="3600" smtClean="0"/>
              <a:t>D</a:t>
            </a:r>
            <a:r>
              <a:rPr lang="ru-RU" sz="3600" smtClean="0"/>
              <a:t>-изображений</a:t>
            </a:r>
            <a:r>
              <a:rPr lang="en-US" sz="3600" smtClean="0"/>
              <a:t> </a:t>
            </a:r>
            <a:r>
              <a:rPr lang="ru-RU" sz="3600" smtClean="0"/>
              <a:t>и анимации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Adobe Photoshop</a:t>
            </a:r>
          </a:p>
          <a:p>
            <a:r>
              <a:rPr lang="en-US" dirty="0" smtClean="0"/>
              <a:t>Corel Draw</a:t>
            </a:r>
          </a:p>
          <a:p>
            <a:r>
              <a:rPr lang="en-US" dirty="0" smtClean="0"/>
              <a:t>Macromedia (</a:t>
            </a:r>
            <a:r>
              <a:rPr lang="ru-RU" dirty="0" smtClean="0"/>
              <a:t>в настоящее время, </a:t>
            </a:r>
            <a:r>
              <a:rPr lang="en-US" dirty="0" smtClean="0"/>
              <a:t>Adobe) Flash</a:t>
            </a:r>
            <a:endParaRPr lang="ru-RU" dirty="0" smtClean="0"/>
          </a:p>
          <a:p>
            <a:r>
              <a:rPr lang="en-US" dirty="0" smtClean="0"/>
              <a:t>Adobe Illustrator</a:t>
            </a:r>
          </a:p>
          <a:p>
            <a:r>
              <a:rPr lang="en-US" dirty="0" smtClean="0"/>
              <a:t>Gimp</a:t>
            </a:r>
          </a:p>
          <a:p>
            <a:r>
              <a:rPr lang="en-US" dirty="0" smtClean="0"/>
              <a:t>Paint.NET</a:t>
            </a:r>
            <a:endParaRPr lang="ru-RU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Трехмерная графика</a:t>
            </a:r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Что такое трехмерная</a:t>
            </a:r>
            <a:r>
              <a:rPr lang="en-US" smtClean="0"/>
              <a:t> (3D)</a:t>
            </a:r>
            <a:r>
              <a:rPr lang="ru-RU" smtClean="0"/>
              <a:t> графика?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smtClean="0"/>
              <a:t>Статические и динамические компьютерные изображения, создаваемые при помощи компьютера, которые передают эффект трехмерности изображаемых объектов</a:t>
            </a:r>
          </a:p>
          <a:p>
            <a:r>
              <a:rPr lang="ru-RU" sz="2800" smtClean="0"/>
              <a:t>Процесс создания таких изображений</a:t>
            </a:r>
          </a:p>
          <a:p>
            <a:r>
              <a:rPr lang="ru-RU" sz="2800" smtClean="0"/>
              <a:t>Область изучения методик создания трехмерных изображений и связанные с ними технологии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14313"/>
            <a:ext cx="8620447" cy="1462087"/>
          </a:xfrm>
        </p:spPr>
        <p:txBody>
          <a:bodyPr/>
          <a:lstStyle/>
          <a:p>
            <a:r>
              <a:rPr lang="ru-RU" dirty="0" smtClean="0"/>
              <a:t>Особенности трехмерной графики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2017713"/>
            <a:ext cx="4669160" cy="4114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 smtClean="0"/>
              <a:t>На двухмерном графическом устройстве строится геометрическая проекция  трехмерной модели сцены с помощью специализированных программ</a:t>
            </a:r>
          </a:p>
          <a:p>
            <a:pPr lvl="1">
              <a:lnSpc>
                <a:spcPct val="80000"/>
              </a:lnSpc>
            </a:pPr>
            <a:r>
              <a:rPr lang="ru-RU" dirty="0" smtClean="0"/>
              <a:t>При этом модель может как соответствовать объектам из реального мира так и быть полностью абстрактной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270484" y="2017713"/>
            <a:ext cx="355920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0464" y="4151313"/>
            <a:ext cx="297924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980728"/>
            <a:ext cx="6336704" cy="55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Программы для создания и обработки </a:t>
            </a:r>
            <a:r>
              <a:rPr lang="en-US" smtClean="0"/>
              <a:t>3D-</a:t>
            </a:r>
            <a:r>
              <a:rPr lang="ru-RU" smtClean="0"/>
              <a:t>графики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3</a:t>
            </a:r>
            <a:r>
              <a:rPr lang="en-US" dirty="0" smtClean="0"/>
              <a:t>D Studio Max</a:t>
            </a:r>
          </a:p>
          <a:p>
            <a:r>
              <a:rPr lang="en-US" dirty="0" smtClean="0"/>
              <a:t>Maya</a:t>
            </a:r>
          </a:p>
          <a:p>
            <a:r>
              <a:rPr lang="en-US" dirty="0" err="1" smtClean="0"/>
              <a:t>Lightwave</a:t>
            </a:r>
            <a:endParaRPr lang="en-US" dirty="0" smtClean="0"/>
          </a:p>
          <a:p>
            <a:r>
              <a:rPr lang="en-US" dirty="0" smtClean="0"/>
              <a:t>Poser</a:t>
            </a:r>
          </a:p>
          <a:p>
            <a:r>
              <a:rPr lang="en-US" dirty="0" err="1" smtClean="0"/>
              <a:t>Pov</a:t>
            </a:r>
            <a:r>
              <a:rPr lang="en-US" dirty="0" smtClean="0"/>
              <a:t>-Ray</a:t>
            </a:r>
            <a:endParaRPr lang="ru-RU" dirty="0" smtClean="0"/>
          </a:p>
          <a:p>
            <a:r>
              <a:rPr lang="en-US" dirty="0" smtClean="0"/>
              <a:t>Blender</a:t>
            </a:r>
          </a:p>
          <a:p>
            <a:r>
              <a:rPr lang="en-US" dirty="0" smtClean="0"/>
              <a:t>Bryce</a:t>
            </a:r>
          </a:p>
          <a:p>
            <a:endParaRPr lang="en-US" dirty="0" smtClean="0"/>
          </a:p>
          <a:p>
            <a:endParaRPr lang="ru-RU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Отличия от двухмерной графики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Трехмерное представление геометрических данных хранится в памяти компьютера с целью получения в последствии набора двухмерных изображений</a:t>
            </a:r>
          </a:p>
          <a:p>
            <a:pPr lvl="1"/>
            <a:r>
              <a:rPr lang="ru-RU" dirty="0" smtClean="0"/>
              <a:t>Данный процесс может занимать как длительное время, так и происходить в реальном времени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Что такое компьютерная графика?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Это область деятельности, в которой компьютеры используются как для синтеза изображений, так и для обработки визуальной информации</a:t>
            </a:r>
            <a:r>
              <a:rPr lang="en-US" smtClean="0"/>
              <a:t>,</a:t>
            </a:r>
            <a:r>
              <a:rPr lang="ru-RU" smtClean="0"/>
              <a:t> полученной из реального мира</a:t>
            </a:r>
          </a:p>
          <a:p>
            <a:r>
              <a:rPr lang="ru-RU" smtClean="0"/>
              <a:t>Результат данной деятельности также называется компьютерной графикой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 smtClean="0"/>
              <a:t>В современных графических программах эти различия постепенно стираются:</a:t>
            </a:r>
          </a:p>
          <a:p>
            <a:pPr lvl="1">
              <a:lnSpc>
                <a:spcPct val="90000"/>
              </a:lnSpc>
            </a:pPr>
            <a:r>
              <a:rPr lang="ru-RU" dirty="0" smtClean="0"/>
              <a:t>2</a:t>
            </a:r>
            <a:r>
              <a:rPr lang="en-US" dirty="0" smtClean="0"/>
              <a:t>D-</a:t>
            </a:r>
            <a:r>
              <a:rPr lang="ru-RU" dirty="0" smtClean="0"/>
              <a:t>приложения применяют</a:t>
            </a:r>
            <a:r>
              <a:rPr lang="en-US" dirty="0" smtClean="0"/>
              <a:t> </a:t>
            </a:r>
            <a:r>
              <a:rPr lang="ru-RU" dirty="0" smtClean="0"/>
              <a:t>элементы трехмерной графики для достижения определенных эффектов, например качественного освещения</a:t>
            </a:r>
          </a:p>
          <a:p>
            <a:pPr lvl="1">
              <a:lnSpc>
                <a:spcPct val="90000"/>
              </a:lnSpc>
            </a:pPr>
            <a:r>
              <a:rPr lang="ru-RU" dirty="0" smtClean="0"/>
              <a:t>3</a:t>
            </a:r>
            <a:r>
              <a:rPr lang="en-US" dirty="0" smtClean="0"/>
              <a:t>D-</a:t>
            </a:r>
            <a:r>
              <a:rPr lang="ru-RU" dirty="0" smtClean="0"/>
              <a:t>приложения, напротив, применяют чисто </a:t>
            </a:r>
            <a:r>
              <a:rPr lang="en-US" dirty="0" smtClean="0"/>
              <a:t>2D-</a:t>
            </a:r>
            <a:r>
              <a:rPr lang="ru-RU" dirty="0" smtClean="0"/>
              <a:t>технологии, например, для </a:t>
            </a:r>
            <a:r>
              <a:rPr lang="ru-RU" b="1" dirty="0" smtClean="0"/>
              <a:t>постобработки</a:t>
            </a:r>
            <a:r>
              <a:rPr lang="ru-RU" dirty="0" smtClean="0"/>
              <a:t> полученных изображений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Растровая графика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 smtClean="0"/>
              <a:t>Растровая графика</a:t>
            </a:r>
            <a:r>
              <a:rPr lang="ru-RU" smtClean="0"/>
              <a:t> всегда оперирует с изображением, как с двухмерным массивом (матрицей) </a:t>
            </a:r>
            <a:r>
              <a:rPr lang="ru-RU" b="1" smtClean="0"/>
              <a:t>пикселей</a:t>
            </a:r>
            <a:r>
              <a:rPr lang="ru-RU" smtClean="0"/>
              <a:t> (точек изображения).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Пиксель</a:t>
            </a:r>
            <a:r>
              <a:rPr lang="ru-RU" smtClean="0"/>
              <a:t> (англ. </a:t>
            </a:r>
            <a:r>
              <a:rPr lang="en-US" b="1" smtClean="0"/>
              <a:t>Pixel</a:t>
            </a:r>
            <a:r>
              <a:rPr lang="en-US" smtClean="0"/>
              <a:t> – PICture’S Element)</a:t>
            </a:r>
            <a:endParaRPr lang="ru-RU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Это мельчайшая единица изображения в растровой графике</a:t>
            </a:r>
          </a:p>
          <a:p>
            <a:r>
              <a:rPr lang="ru-RU" sz="2800" dirty="0" smtClean="0"/>
              <a:t>Представляет собой неделимый объект прямоугольной (квадратной) формы, обладающий определенным цветом, градацией серого или прозрачностью</a:t>
            </a:r>
          </a:p>
          <a:p>
            <a:r>
              <a:rPr lang="ru-RU" sz="2800" dirty="0" smtClean="0"/>
              <a:t>От количества пикселей</a:t>
            </a:r>
            <a:r>
              <a:rPr lang="en-US" sz="2800" dirty="0" smtClean="0"/>
              <a:t> (</a:t>
            </a:r>
            <a:r>
              <a:rPr lang="ru-RU" sz="2800" dirty="0" smtClean="0"/>
              <a:t>разрешения) в изображении зависит его детализация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27088" y="692150"/>
            <a:ext cx="7804150" cy="5918200"/>
          </a:xfr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Достоинства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Растровые изображения позволяют воспроизвести практически любой рисунок вне зависимости от его сложности с высокой реалистичностью</a:t>
            </a:r>
          </a:p>
          <a:p>
            <a:r>
              <a:rPr lang="ru-RU" smtClean="0"/>
              <a:t>Высокая распространенность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Недостатки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Большой объем данных, необходимых для хранения информации об изображении в файле или при передаче по сети</a:t>
            </a:r>
          </a:p>
          <a:p>
            <a:r>
              <a:rPr lang="ru-RU" smtClean="0"/>
              <a:t>Потери качества изображения при его увеличении, вызванные дискретной природой изображения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5" descr="raster_sca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Векторная графика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Векторная графика</a:t>
            </a:r>
            <a:endParaRPr lang="ru-RU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Векторная графика представляет изображение как набор геометрический примитивов:</a:t>
            </a:r>
          </a:p>
          <a:p>
            <a:pPr lvl="1"/>
            <a:r>
              <a:rPr lang="ru-RU" dirty="0" smtClean="0"/>
              <a:t>точки, линии, кривые, окружности, многоугольники</a:t>
            </a:r>
          </a:p>
          <a:p>
            <a:r>
              <a:rPr lang="ru-RU" dirty="0" smtClean="0"/>
              <a:t>Каждый примитив имеет свой набор атрибутов</a:t>
            </a:r>
          </a:p>
          <a:p>
            <a:pPr lvl="1"/>
            <a:r>
              <a:rPr lang="ru-RU" dirty="0" smtClean="0"/>
              <a:t>координаты, ключевые точки, цвет и стиль линий и заливки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629850"/>
            <a:ext cx="5484143" cy="222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Области применения компьютерной графики</a:t>
            </a:r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 векторного изображения</a:t>
            </a:r>
          </a:p>
        </p:txBody>
      </p:sp>
      <p:pic>
        <p:nvPicPr>
          <p:cNvPr id="38915" name="Picture 5" descr="570px-Orc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87613" y="1935163"/>
            <a:ext cx="4168775" cy="4389437"/>
          </a:xfr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Достоинства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Для описания геометрических объектов как правило требуется меньше данных, поэтому векторные изображения зачастую имеют меньший размер, нежели растровые</a:t>
            </a:r>
          </a:p>
          <a:p>
            <a:r>
              <a:rPr lang="ru-RU" smtClean="0"/>
              <a:t>Векторные изображения можно поворачивать, масштабировать и деформировать без потерь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Недостатки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Не всякое изображение можно адекватно представить в виде набора примитивов, в частности – фотореалистичные изображения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Что такое цвет?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r>
              <a:rPr lang="ru-RU" smtClean="0"/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Природа цвета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Свет взаимодействует с телами, на которые попадает</a:t>
            </a:r>
          </a:p>
          <a:p>
            <a:pPr lvl="1"/>
            <a:r>
              <a:rPr lang="ru-RU" smtClean="0"/>
              <a:t>Часть световой энергии поглощается</a:t>
            </a:r>
          </a:p>
          <a:p>
            <a:pPr lvl="1"/>
            <a:r>
              <a:rPr lang="ru-RU" smtClean="0"/>
              <a:t>Часть – рассеивается</a:t>
            </a:r>
          </a:p>
          <a:p>
            <a:pPr lvl="1"/>
            <a:r>
              <a:rPr lang="ru-RU" smtClean="0"/>
              <a:t>Часть – отражается</a:t>
            </a:r>
          </a:p>
          <a:p>
            <a:r>
              <a:rPr lang="ru-RU" smtClean="0"/>
              <a:t>Мы видим не сами тела, а свет, от них отраженный.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Видимый свет – всего лишь часть спектра Э/М волн</a:t>
            </a:r>
          </a:p>
        </p:txBody>
      </p:sp>
      <p:pic>
        <p:nvPicPr>
          <p:cNvPr id="4505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0825" y="2205038"/>
            <a:ext cx="8893175" cy="3311525"/>
          </a:xfrm>
          <a:noFill/>
        </p:spPr>
      </p:pic>
      <p:pic>
        <p:nvPicPr>
          <p:cNvPr id="450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484688"/>
            <a:ext cx="32766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smtClean="0"/>
              <a:t>Белый свет является смесью волн всех частот видимого диапазона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Различные вещества поглощают, отражают и рассеивают э/м волны различной частоты по разному</a:t>
            </a:r>
          </a:p>
          <a:p>
            <a:pPr lvl="1"/>
            <a:r>
              <a:rPr lang="ru-RU" smtClean="0"/>
              <a:t>Это приводит к тому, что до человеческого глаза доходит лишь часть светового спектра</a:t>
            </a:r>
          </a:p>
          <a:p>
            <a:pPr lvl="1"/>
            <a:r>
              <a:rPr lang="ru-RU" smtClean="0"/>
              <a:t>Благодаря этому объекты кажутся нам окрашенными в различные цвета</a:t>
            </a:r>
            <a:endParaRPr lang="en-US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Строение человеческого глаза</a:t>
            </a:r>
          </a:p>
        </p:txBody>
      </p:sp>
      <p:pic>
        <p:nvPicPr>
          <p:cNvPr id="4710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195513" y="1773238"/>
            <a:ext cx="5256212" cy="4845050"/>
          </a:xfr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48131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258888" y="1916113"/>
            <a:ext cx="7489825" cy="4719637"/>
          </a:xfr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Графический интерфейс пользователя</a:t>
            </a:r>
          </a:p>
        </p:txBody>
      </p:sp>
      <p:pic>
        <p:nvPicPr>
          <p:cNvPr id="11267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913" y="1844675"/>
            <a:ext cx="6480175" cy="4860925"/>
          </a:xfrm>
          <a:noFill/>
        </p:spPr>
      </p:pic>
      <p:sp>
        <p:nvSpPr>
          <p:cNvPr id="47117" name="AutoShape 13" descr="Голубая тисненая бумага"/>
          <p:cNvSpPr>
            <a:spLocks noChangeArrowheads="1"/>
          </p:cNvSpPr>
          <p:nvPr/>
        </p:nvSpPr>
        <p:spPr bwMode="auto">
          <a:xfrm>
            <a:off x="3276600" y="2133600"/>
            <a:ext cx="5867400" cy="1654175"/>
          </a:xfrm>
          <a:prstGeom prst="wedgeRectCallout">
            <a:avLst>
              <a:gd name="adj1" fmla="val -49514"/>
              <a:gd name="adj2" fmla="val 134741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2400"/>
              <a:t>Основывается на представлении всех доступных пользователю системных объектов и функций в виде графических компонентов экрана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Человеческое зрение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Попадая в глаз человека световые волны проецируются на поверхности сетчатки</a:t>
            </a:r>
          </a:p>
          <a:p>
            <a:pPr lvl="1"/>
            <a:r>
              <a:rPr lang="ru-RU" smtClean="0"/>
              <a:t>Рецепторы сетчатки, отвечающие за восприятие яркости цвета, называются </a:t>
            </a:r>
            <a:r>
              <a:rPr lang="ru-RU" b="1" smtClean="0"/>
              <a:t>палочками</a:t>
            </a:r>
          </a:p>
          <a:p>
            <a:pPr lvl="1"/>
            <a:r>
              <a:rPr lang="ru-RU" smtClean="0"/>
              <a:t>Элементы, называемые </a:t>
            </a:r>
            <a:r>
              <a:rPr lang="ru-RU" b="1" smtClean="0"/>
              <a:t>колбочками</a:t>
            </a:r>
            <a:r>
              <a:rPr lang="ru-RU" smtClean="0"/>
              <a:t>, по разному реагируют на световые волны различной частоты, что и вызывает восприятие </a:t>
            </a:r>
            <a:r>
              <a:rPr lang="ru-RU" b="1" smtClean="0"/>
              <a:t>цвета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 smtClean="0"/>
              <a:t>Цвет</a:t>
            </a:r>
            <a:r>
              <a:rPr lang="ru-RU" smtClean="0"/>
              <a:t> – это </a:t>
            </a:r>
            <a:r>
              <a:rPr lang="ru-RU" b="1" smtClean="0"/>
              <a:t>субъективное</a:t>
            </a:r>
            <a:r>
              <a:rPr lang="ru-RU" smtClean="0"/>
              <a:t> восприятие зрительной системой человека электромагнитных волн видимого диапазона</a:t>
            </a:r>
          </a:p>
          <a:p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Цвет в компьютерной графике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1182688" y="2017713"/>
            <a:ext cx="7772400" cy="4435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dirty="0" smtClean="0"/>
              <a:t>Установлено, что колбочки человека наиболее чувствительны к трем основным цветам видимого диапазона:</a:t>
            </a:r>
          </a:p>
          <a:p>
            <a:pPr lvl="1">
              <a:lnSpc>
                <a:spcPct val="90000"/>
              </a:lnSpc>
            </a:pPr>
            <a:r>
              <a:rPr lang="ru-RU" dirty="0" smtClean="0">
                <a:solidFill>
                  <a:srgbClr val="FF0000"/>
                </a:solidFill>
              </a:rPr>
              <a:t>Красному</a:t>
            </a:r>
          </a:p>
          <a:p>
            <a:pPr lvl="1">
              <a:lnSpc>
                <a:spcPct val="90000"/>
              </a:lnSpc>
            </a:pPr>
            <a:r>
              <a:rPr lang="ru-RU" dirty="0" smtClean="0">
                <a:solidFill>
                  <a:srgbClr val="00FF00"/>
                </a:solidFill>
              </a:rPr>
              <a:t>Зеленому</a:t>
            </a:r>
          </a:p>
          <a:p>
            <a:pPr lvl="1">
              <a:lnSpc>
                <a:spcPct val="90000"/>
              </a:lnSpc>
            </a:pPr>
            <a:r>
              <a:rPr lang="ru-RU" dirty="0" smtClean="0">
                <a:solidFill>
                  <a:srgbClr val="0000FF"/>
                </a:solidFill>
              </a:rPr>
              <a:t>Синему</a:t>
            </a:r>
          </a:p>
          <a:p>
            <a:pPr>
              <a:lnSpc>
                <a:spcPct val="90000"/>
              </a:lnSpc>
            </a:pPr>
            <a:r>
              <a:rPr lang="ru-RU" dirty="0" smtClean="0"/>
              <a:t>Эти 3 базовых цвета образуют трехмерное цветовое пространство </a:t>
            </a:r>
            <a:r>
              <a:rPr lang="en-US" b="1" dirty="0" smtClean="0"/>
              <a:t>RGB</a:t>
            </a:r>
            <a:endParaRPr lang="ru-RU" b="1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3276600" y="3789363"/>
            <a:ext cx="2592388" cy="25923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1116013" y="908050"/>
            <a:ext cx="2592387" cy="25923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5795963" y="981075"/>
            <a:ext cx="2592387" cy="25923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3348038" y="1700213"/>
            <a:ext cx="2592387" cy="25923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24427 0.115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0781 -0.3044 " pathEditMode="relative" ptsTypes="AA">
                                      <p:cBhvr>
                                        <p:cTn id="26" dur="20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66667E-6 L -0.26788 0.11552 " pathEditMode="relative" ptsTypes="AA">
                                      <p:cBhvr>
                                        <p:cTn id="31" dur="2000" fill="hold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 animBg="1"/>
      <p:bldP spid="134152" grpId="1" animBg="1"/>
      <p:bldP spid="134152" grpId="2" animBg="1"/>
      <p:bldP spid="134151" grpId="0" animBg="1"/>
      <p:bldP spid="134151" grpId="1" animBg="1"/>
      <p:bldP spid="134151" grpId="2" animBg="1"/>
      <p:bldP spid="134153" grpId="0" animBg="1"/>
      <p:bldP spid="134153" grpId="1" animBg="1"/>
      <p:bldP spid="134153" grpId="2" animBg="1"/>
      <p:bldP spid="1341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Графические устройства современной ЭВМ</a:t>
            </a:r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Монитор (дисплей)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Преобразует аналоговый или цифровой сигнал в видеоизображение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ЭЛТ Монитор</a:t>
            </a:r>
          </a:p>
        </p:txBody>
      </p:sp>
      <p:pic>
        <p:nvPicPr>
          <p:cNvPr id="56323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268538" y="1916113"/>
            <a:ext cx="5040312" cy="4630737"/>
          </a:xfr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Принцип работы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smtClean="0"/>
              <a:t>Внутренняя поверхность ЭЛ-трубки покрыта люминофором</a:t>
            </a:r>
          </a:p>
          <a:p>
            <a:pPr lvl="1">
              <a:lnSpc>
                <a:spcPct val="80000"/>
              </a:lnSpc>
            </a:pPr>
            <a:r>
              <a:rPr lang="ru-RU" smtClean="0"/>
              <a:t>Люминофорный слой состоит из «триад» - три точки, соответствующие красному, синему и зеленому цветам</a:t>
            </a:r>
          </a:p>
          <a:p>
            <a:pPr>
              <a:lnSpc>
                <a:spcPct val="80000"/>
              </a:lnSpc>
            </a:pPr>
            <a:r>
              <a:rPr lang="ru-RU" sz="2800" smtClean="0"/>
              <a:t>В трубке находятся электронные пушки, испускающие электронные лучи</a:t>
            </a:r>
          </a:p>
          <a:p>
            <a:pPr>
              <a:lnSpc>
                <a:spcPct val="80000"/>
              </a:lnSpc>
            </a:pPr>
            <a:r>
              <a:rPr lang="ru-RU" sz="2800" smtClean="0"/>
              <a:t>Эти лучи попадают на триады, заставляя их светиться с различной интенсивностью</a:t>
            </a:r>
          </a:p>
          <a:p>
            <a:pPr>
              <a:lnSpc>
                <a:spcPct val="80000"/>
              </a:lnSpc>
            </a:pPr>
            <a:r>
              <a:rPr lang="ru-RU" sz="2800" smtClean="0"/>
              <a:t>В совокупности эти три цвета каждой триады дают нужный цветовой оттенок пикселя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8371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42988" y="2017713"/>
            <a:ext cx="7537450" cy="4414837"/>
          </a:xfr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Спецэффекты, цифровая кинематография</a:t>
            </a:r>
          </a:p>
        </p:txBody>
      </p:sp>
      <p:pic>
        <p:nvPicPr>
          <p:cNvPr id="12291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48064" y="2132856"/>
            <a:ext cx="3864297" cy="4281077"/>
          </a:xfrm>
          <a:noFill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852936"/>
            <a:ext cx="47625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81138" y="315913"/>
            <a:ext cx="7143750" cy="5715000"/>
          </a:xfrm>
          <a:noFill/>
        </p:spPr>
      </p:pic>
      <p:sp>
        <p:nvSpPr>
          <p:cNvPr id="59395" name="Rectangle 7"/>
          <p:cNvSpPr>
            <a:spLocks noChangeArrowheads="1"/>
          </p:cNvSpPr>
          <p:nvPr/>
        </p:nvSpPr>
        <p:spPr bwMode="auto">
          <a:xfrm>
            <a:off x="0" y="242888"/>
            <a:ext cx="3419475" cy="27066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sz="1400"/>
              <a:t>Electron guns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Electron beams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Focusing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Deflection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Anode connection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Mask for separating beams for red, green, and blue part of displayed image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Phosphor layer with red, green, and blue zones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Close-up of the phosphor-coated inner side of the screen</a:t>
            </a:r>
            <a:r>
              <a:rPr lang="ru-RU"/>
              <a:t> </a:t>
            </a:r>
            <a:endParaRPr lang="ru-RU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Жидкокристаллический монитор</a:t>
            </a:r>
          </a:p>
        </p:txBody>
      </p:sp>
      <p:pic>
        <p:nvPicPr>
          <p:cNvPr id="6041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84438" y="2033588"/>
            <a:ext cx="4824412" cy="4824412"/>
          </a:xfr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Принцип работы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mtClean="0"/>
              <a:t>Яркость пикселей ЖК-монитора меняется за счет изменения угла поворота жидких кристаллов под действием приложенного электрического поля</a:t>
            </a:r>
          </a:p>
          <a:p>
            <a:pPr lvl="1">
              <a:lnSpc>
                <a:spcPct val="90000"/>
              </a:lnSpc>
            </a:pPr>
            <a:r>
              <a:rPr lang="ru-RU" smtClean="0"/>
              <a:t>Кристаллы пропускают свет через поляризаторы, поэтому угол поворота кристалла «открывает» ячейку или «закрывает» ее для пропускаемого света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6246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913" y="2017713"/>
            <a:ext cx="6530975" cy="4808537"/>
          </a:xfrm>
          <a:noFill/>
        </p:spPr>
      </p:pic>
      <p:sp>
        <p:nvSpPr>
          <p:cNvPr id="62468" name="Rectangle 6"/>
          <p:cNvSpPr>
            <a:spLocks noChangeArrowheads="1"/>
          </p:cNvSpPr>
          <p:nvPr/>
        </p:nvSpPr>
        <p:spPr bwMode="auto">
          <a:xfrm>
            <a:off x="5292725" y="404813"/>
            <a:ext cx="3651250" cy="2006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ru-RU" sz="1400"/>
              <a:t>1. Glass plates </a:t>
            </a:r>
          </a:p>
          <a:p>
            <a:r>
              <a:rPr lang="ru-RU" sz="1400"/>
              <a:t>2&amp;3. Horizontal and vertical polarisers </a:t>
            </a:r>
          </a:p>
          <a:p>
            <a:r>
              <a:rPr lang="ru-RU" sz="1400"/>
              <a:t>4. RGB colour mask </a:t>
            </a:r>
          </a:p>
          <a:p>
            <a:r>
              <a:rPr lang="ru-RU" sz="1400"/>
              <a:t>5&amp;6. Horizontal and vertical command lines </a:t>
            </a:r>
          </a:p>
          <a:p>
            <a:r>
              <a:rPr lang="ru-RU" sz="1400"/>
              <a:t>7. Rugged polymer layer </a:t>
            </a:r>
          </a:p>
          <a:p>
            <a:r>
              <a:rPr lang="ru-RU" sz="1400"/>
              <a:t>8. Spacers </a:t>
            </a:r>
          </a:p>
          <a:p>
            <a:r>
              <a:rPr lang="ru-RU" sz="1400"/>
              <a:t>9. Thin film transistors </a:t>
            </a:r>
          </a:p>
          <a:p>
            <a:r>
              <a:rPr lang="ru-RU" sz="1400"/>
              <a:t>10. front electrode </a:t>
            </a:r>
          </a:p>
          <a:p>
            <a:r>
              <a:rPr lang="ru-RU" sz="1400"/>
              <a:t>11. rear electrodes </a:t>
            </a:r>
            <a:endParaRPr lang="ru-RU" sz="1400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Графический адаптер</a:t>
            </a:r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Что такое графический адаптер?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Это </a:t>
            </a:r>
            <a:r>
              <a:rPr lang="ru-RU" dirty="0" smtClean="0"/>
              <a:t>аппаратно</a:t>
            </a:r>
            <a:r>
              <a:rPr lang="ru-RU" dirty="0" smtClean="0"/>
              <a:t>е</a:t>
            </a:r>
            <a:r>
              <a:rPr lang="ru-RU" dirty="0" smtClean="0"/>
              <a:t> </a:t>
            </a:r>
            <a:r>
              <a:rPr lang="ru-RU" dirty="0" smtClean="0"/>
              <a:t>устройство, преобразующее изображение, находящееся в памяти компьютера в видеосигнал для монитора</a:t>
            </a:r>
          </a:p>
          <a:p>
            <a:pPr lvl="1"/>
            <a:r>
              <a:rPr lang="ru-RU" dirty="0" smtClean="0"/>
              <a:t>Современная видеокарта обычно является платой расширения, вставляемой в </a:t>
            </a:r>
            <a:r>
              <a:rPr lang="en-US" dirty="0" smtClean="0"/>
              <a:t>AGP</a:t>
            </a:r>
            <a:r>
              <a:rPr lang="ru-RU" dirty="0" smtClean="0"/>
              <a:t> или </a:t>
            </a:r>
            <a:r>
              <a:rPr lang="en-US" dirty="0" smtClean="0"/>
              <a:t>PCI-Express</a:t>
            </a:r>
            <a:r>
              <a:rPr lang="ru-RU" dirty="0" smtClean="0"/>
              <a:t> слот материнской платы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Видеокарта 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GeForce</a:t>
            </a:r>
            <a:r>
              <a:rPr lang="en-US" dirty="0" smtClean="0"/>
              <a:t> GTX 580</a:t>
            </a:r>
            <a:endParaRPr lang="ru-RU" dirty="0" smtClean="0"/>
          </a:p>
        </p:txBody>
      </p:sp>
      <p:pic>
        <p:nvPicPr>
          <p:cNvPr id="655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121" y="2060848"/>
            <a:ext cx="7462647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smtClean="0"/>
              <a:t>Графический процессор</a:t>
            </a:r>
            <a:br>
              <a:rPr lang="ru-RU" sz="4000" smtClean="0"/>
            </a:br>
            <a:r>
              <a:rPr lang="ru-RU" sz="4000" smtClean="0"/>
              <a:t>(</a:t>
            </a:r>
            <a:r>
              <a:rPr lang="en-US" sz="4000" smtClean="0"/>
              <a:t>GPU – Graphics Processing Unit)</a:t>
            </a:r>
            <a:endParaRPr lang="ru-RU" sz="400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Обрабатывает двух- и трехмерные изображения, освобождая от этой обязанности центральный процессор</a:t>
            </a:r>
          </a:p>
          <a:p>
            <a:r>
              <a:rPr lang="ru-RU" dirty="0" smtClean="0"/>
              <a:t>Обладает высокой эффективностью:</a:t>
            </a:r>
          </a:p>
          <a:p>
            <a:pPr lvl="1"/>
            <a:r>
              <a:rPr lang="ru-RU" dirty="0" smtClean="0"/>
              <a:t>Трехмерные преобразования сотен миллионов вершин в секунду</a:t>
            </a:r>
          </a:p>
          <a:p>
            <a:pPr lvl="1"/>
            <a:r>
              <a:rPr lang="ru-RU" dirty="0" smtClean="0"/>
              <a:t>Растеризация десятков миллиардов пикселей в секунду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Видеоконтроллер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Отвечает за формирование изображения в видеопамяти</a:t>
            </a:r>
          </a:p>
          <a:p>
            <a:r>
              <a:rPr lang="ru-RU" dirty="0" smtClean="0"/>
              <a:t>Дает команды RAMDAC на формирование сигналов развертки для монитора</a:t>
            </a:r>
          </a:p>
          <a:p>
            <a:r>
              <a:rPr lang="ru-RU" dirty="0" smtClean="0"/>
              <a:t>Осуществляет обработку запросов центрального процессора.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Видеопамять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 smtClean="0"/>
              <a:t>Буфер кадра</a:t>
            </a:r>
          </a:p>
          <a:p>
            <a:pPr lvl="1">
              <a:lnSpc>
                <a:spcPct val="90000"/>
              </a:lnSpc>
            </a:pPr>
            <a:r>
              <a:rPr lang="ru-RU" sz="2000" dirty="0" smtClean="0"/>
              <a:t>Хранит в цифровом формате растровое изображение, генерируемое и постоянно изменяемое графическим процессором и выводимое на экран монитора (или нескольких мониторов)</a:t>
            </a:r>
          </a:p>
          <a:p>
            <a:pPr>
              <a:lnSpc>
                <a:spcPct val="90000"/>
              </a:lnSpc>
            </a:pPr>
            <a:r>
              <a:rPr lang="ru-RU" sz="2400" dirty="0" smtClean="0"/>
              <a:t>Данные для обработки 3</a:t>
            </a:r>
            <a:r>
              <a:rPr lang="en-US" sz="2400" dirty="0" smtClean="0"/>
              <a:t>D-</a:t>
            </a:r>
            <a:r>
              <a:rPr lang="ru-RU" sz="2400" dirty="0" smtClean="0"/>
              <a:t>графики</a:t>
            </a:r>
          </a:p>
          <a:p>
            <a:pPr lvl="1">
              <a:lnSpc>
                <a:spcPct val="90000"/>
              </a:lnSpc>
            </a:pPr>
            <a:r>
              <a:rPr lang="ru-RU" sz="2000" dirty="0" smtClean="0"/>
              <a:t>Полигональные сетки</a:t>
            </a:r>
          </a:p>
          <a:p>
            <a:pPr lvl="1">
              <a:lnSpc>
                <a:spcPct val="90000"/>
              </a:lnSpc>
            </a:pPr>
            <a:r>
              <a:rPr lang="ru-RU" sz="2000" dirty="0" smtClean="0"/>
              <a:t>Текстуры</a:t>
            </a:r>
          </a:p>
          <a:p>
            <a:pPr lvl="1">
              <a:lnSpc>
                <a:spcPct val="90000"/>
              </a:lnSpc>
            </a:pPr>
            <a:r>
              <a:rPr lang="ru-RU" sz="2000" dirty="0" smtClean="0"/>
              <a:t>Шейдеры</a:t>
            </a:r>
          </a:p>
          <a:p>
            <a:pPr>
              <a:lnSpc>
                <a:spcPct val="90000"/>
              </a:lnSpc>
            </a:pPr>
            <a:r>
              <a:rPr lang="ru-RU" sz="2400" dirty="0" smtClean="0"/>
              <a:t>Видеоадаптером может использоваться также часть системной памяти компьютера</a:t>
            </a:r>
          </a:p>
          <a:p>
            <a:pPr lvl="1">
              <a:lnSpc>
                <a:spcPct val="90000"/>
              </a:lnSpc>
            </a:pPr>
            <a:r>
              <a:rPr lang="ru-RU" sz="2000" dirty="0" smtClean="0"/>
              <a:t>Доступ к этой памяти осуществляется посредством шины </a:t>
            </a:r>
            <a:r>
              <a:rPr lang="en-US" sz="2000" dirty="0" smtClean="0"/>
              <a:t>PCI-Express</a:t>
            </a:r>
            <a:r>
              <a:rPr lang="ru-RU" sz="2000" dirty="0" smtClean="0"/>
              <a:t> (ранние модели использовали шины </a:t>
            </a:r>
            <a:r>
              <a:rPr lang="en-US" sz="2000" dirty="0" smtClean="0"/>
              <a:t>AGP, PCI)</a:t>
            </a:r>
            <a:endParaRPr lang="ru-RU" sz="2000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Компьютерные игры</a:t>
            </a:r>
          </a:p>
        </p:txBody>
      </p:sp>
      <p:pic>
        <p:nvPicPr>
          <p:cNvPr id="13315" name="Picture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27584" y="1772816"/>
            <a:ext cx="1539875" cy="1981200"/>
          </a:xfrm>
          <a:noFill/>
          <a:ln>
            <a:solidFill>
              <a:schemeClr val="hlink"/>
            </a:solidFill>
          </a:ln>
        </p:spPr>
      </p:pic>
      <p:pic>
        <p:nvPicPr>
          <p:cNvPr id="13318" name="Picture 2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16016" y="1916832"/>
            <a:ext cx="3203848" cy="2403111"/>
          </a:xfrm>
          <a:noFill/>
          <a:ln>
            <a:solidFill>
              <a:schemeClr val="hlink"/>
            </a:solidFill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717032"/>
            <a:ext cx="3652124" cy="2921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2120" y="4509121"/>
            <a:ext cx="3239269" cy="234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Цифро-аналоговый преобразователь (</a:t>
            </a:r>
            <a:r>
              <a:rPr lang="en-US" smtClean="0"/>
              <a:t>RAMDAC)</a:t>
            </a:r>
            <a:endParaRPr lang="ru-RU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Служит для преобразования изображения, формируемого видеоконтроллером, в уровни интенсивности цвета, подаваемые на аналоговый монитор</a:t>
            </a:r>
            <a:endParaRPr lang="en-US" smtClean="0"/>
          </a:p>
          <a:p>
            <a:pPr lvl="1"/>
            <a:r>
              <a:rPr lang="ru-RU" smtClean="0"/>
              <a:t>От характеристик </a:t>
            </a:r>
            <a:r>
              <a:rPr lang="en-US" smtClean="0"/>
              <a:t>RAMDAC </a:t>
            </a:r>
            <a:r>
              <a:rPr lang="ru-RU" smtClean="0"/>
              <a:t>зависит возможный диапазон цветности подаваемого сигнала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Для каждого цветового канала (</a:t>
            </a:r>
            <a:r>
              <a:rPr lang="en-US" smtClean="0"/>
              <a:t>R, G </a:t>
            </a:r>
            <a:r>
              <a:rPr lang="ru-RU" smtClean="0"/>
              <a:t>или </a:t>
            </a:r>
            <a:r>
              <a:rPr lang="en-US" smtClean="0"/>
              <a:t>B)</a:t>
            </a:r>
            <a:r>
              <a:rPr lang="ru-RU" smtClean="0"/>
              <a:t> </a:t>
            </a:r>
            <a:r>
              <a:rPr lang="en-US" smtClean="0"/>
              <a:t>RAMDAC </a:t>
            </a:r>
            <a:r>
              <a:rPr lang="ru-RU" smtClean="0"/>
              <a:t>имеет свой ЦАП</a:t>
            </a:r>
          </a:p>
          <a:p>
            <a:r>
              <a:rPr lang="ru-RU" smtClean="0"/>
              <a:t>Большинство ЦАП имеют разрядность 8 бит – по 256 градаций яркости на каждый цветовой канал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Видео-ПЗУ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Содержит видео-</a:t>
            </a:r>
            <a:r>
              <a:rPr lang="en-US" smtClean="0"/>
              <a:t>BIOS</a:t>
            </a:r>
            <a:endParaRPr lang="ru-RU" smtClean="0"/>
          </a:p>
          <a:p>
            <a:pPr lvl="1"/>
            <a:r>
              <a:rPr lang="ru-RU" smtClean="0"/>
              <a:t>Используется для инициализации и работы видеоадаптера до загрузки ОС и драйвера видеокарты</a:t>
            </a:r>
          </a:p>
          <a:p>
            <a:r>
              <a:rPr lang="ru-RU" smtClean="0"/>
              <a:t>Экранные шрифты и служебные таблицы</a:t>
            </a:r>
          </a:p>
          <a:p>
            <a:pPr>
              <a:buFont typeface="Wingdings" pitchFamily="2" charset="2"/>
              <a:buNone/>
            </a:pPr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Система охлаждения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Предназначена для сохранения температурного режима видеопроцессора и видеопамяти в допустимых пределах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Видео-драйвер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mtClean="0"/>
              <a:t>Поставляется производителем видео-чипа, что позволяет наиболее полно и эффективно использовать возможности видеоадаптера</a:t>
            </a:r>
          </a:p>
          <a:p>
            <a:pPr lvl="1">
              <a:lnSpc>
                <a:spcPct val="90000"/>
              </a:lnSpc>
            </a:pPr>
            <a:r>
              <a:rPr lang="ru-RU" smtClean="0"/>
              <a:t>Загружается в процессе запуска ОС</a:t>
            </a:r>
          </a:p>
          <a:p>
            <a:pPr lvl="1">
              <a:lnSpc>
                <a:spcPct val="90000"/>
              </a:lnSpc>
            </a:pPr>
            <a:r>
              <a:rPr lang="ru-RU" smtClean="0"/>
              <a:t>Обеспечивает управление работой видеоадаптера путем программирования его регистров через порты ввода-вывода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Буфер кадра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Все современные видеоадаптеры формируют </a:t>
            </a:r>
            <a:r>
              <a:rPr lang="ru-RU" b="1" smtClean="0"/>
              <a:t>растровое</a:t>
            </a:r>
            <a:r>
              <a:rPr lang="ru-RU" smtClean="0"/>
              <a:t> изображение, для хранения которой используется двухмерный массив пикселей, который располагается в видеопамяти</a:t>
            </a:r>
          </a:p>
          <a:p>
            <a:r>
              <a:rPr lang="ru-RU" smtClean="0"/>
              <a:t>Этот участок памяти называется </a:t>
            </a:r>
            <a:r>
              <a:rPr lang="ru-RU" b="1" smtClean="0">
                <a:solidFill>
                  <a:schemeClr val="hlink"/>
                </a:solidFill>
              </a:rPr>
              <a:t>буфером кадра</a:t>
            </a:r>
            <a:r>
              <a:rPr lang="ru-RU" smtClean="0"/>
              <a:t> (</a:t>
            </a:r>
            <a:r>
              <a:rPr lang="en-US" smtClean="0"/>
              <a:t>Frame buffer)</a:t>
            </a:r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Разрешение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800" dirty="0" smtClean="0"/>
              <a:t>Размер буфера кадра зависит от текущего </a:t>
            </a:r>
            <a:r>
              <a:rPr lang="ru-RU" sz="2800" b="1" dirty="0" smtClean="0">
                <a:solidFill>
                  <a:schemeClr val="hlink"/>
                </a:solidFill>
              </a:rPr>
              <a:t>разрешения</a:t>
            </a:r>
            <a:r>
              <a:rPr lang="ru-RU" sz="2800" dirty="0" smtClean="0"/>
              <a:t> – количества пикселей, отображаемых на экране</a:t>
            </a:r>
          </a:p>
          <a:p>
            <a:pPr lvl="1">
              <a:lnSpc>
                <a:spcPct val="90000"/>
              </a:lnSpc>
            </a:pPr>
            <a:r>
              <a:rPr lang="ru-RU" dirty="0" smtClean="0"/>
              <a:t>Типичные экранные разрешения:</a:t>
            </a:r>
          </a:p>
          <a:p>
            <a:pPr lvl="2">
              <a:lnSpc>
                <a:spcPct val="90000"/>
              </a:lnSpc>
            </a:pPr>
            <a:r>
              <a:rPr lang="ru-RU" sz="2000" dirty="0" smtClean="0"/>
              <a:t>640*480</a:t>
            </a:r>
          </a:p>
          <a:p>
            <a:pPr lvl="2">
              <a:lnSpc>
                <a:spcPct val="90000"/>
              </a:lnSpc>
            </a:pPr>
            <a:r>
              <a:rPr lang="ru-RU" sz="2000" dirty="0" smtClean="0"/>
              <a:t>800*600</a:t>
            </a:r>
          </a:p>
          <a:p>
            <a:pPr lvl="2">
              <a:lnSpc>
                <a:spcPct val="90000"/>
              </a:lnSpc>
            </a:pPr>
            <a:r>
              <a:rPr lang="ru-RU" sz="2000" dirty="0" smtClean="0"/>
              <a:t>1024*768</a:t>
            </a:r>
          </a:p>
          <a:p>
            <a:pPr lvl="2">
              <a:lnSpc>
                <a:spcPct val="90000"/>
              </a:lnSpc>
            </a:pPr>
            <a:r>
              <a:rPr lang="ru-RU" sz="2000" dirty="0" smtClean="0"/>
              <a:t>1280*1024</a:t>
            </a:r>
          </a:p>
          <a:p>
            <a:pPr lvl="2">
              <a:lnSpc>
                <a:spcPct val="90000"/>
              </a:lnSpc>
            </a:pPr>
            <a:r>
              <a:rPr lang="ru-RU" sz="2000" dirty="0" smtClean="0"/>
              <a:t>1920*1080</a:t>
            </a:r>
          </a:p>
          <a:p>
            <a:pPr lvl="1">
              <a:lnSpc>
                <a:spcPct val="90000"/>
              </a:lnSpc>
            </a:pPr>
            <a:r>
              <a:rPr lang="ru-RU" dirty="0" smtClean="0"/>
              <a:t>Чем больше разрешение, тем больше мелких деталей изображения видеоадаптер способен отобразить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Глубина цвета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 smtClean="0"/>
              <a:t>Максимальное количество цветов, отображаемых в текущем графическом режиме</a:t>
            </a:r>
          </a:p>
          <a:p>
            <a:pPr lvl="1">
              <a:lnSpc>
                <a:spcPct val="80000"/>
              </a:lnSpc>
            </a:pPr>
            <a:r>
              <a:rPr lang="ru-RU" dirty="0" smtClean="0"/>
              <a:t>От глубины цвета зависит количество бит, требуемых для хранение информации о цвете пикселя</a:t>
            </a:r>
          </a:p>
          <a:p>
            <a:pPr>
              <a:lnSpc>
                <a:spcPct val="80000"/>
              </a:lnSpc>
            </a:pPr>
            <a:r>
              <a:rPr lang="ru-RU" sz="2800" dirty="0" smtClean="0"/>
              <a:t>Большинство современных видеокарты обеспечивают глубину цвета в 24 или 32 бита</a:t>
            </a:r>
          </a:p>
          <a:p>
            <a:pPr lvl="1">
              <a:lnSpc>
                <a:spcPct val="80000"/>
              </a:lnSpc>
            </a:pPr>
            <a:r>
              <a:rPr lang="ru-RU" dirty="0" smtClean="0"/>
              <a:t>Это позволяет передать более 16 миллионов (2</a:t>
            </a:r>
            <a:r>
              <a:rPr lang="ru-RU" baseline="30000" dirty="0" smtClean="0"/>
              <a:t>24</a:t>
            </a:r>
            <a:r>
              <a:rPr lang="ru-RU" dirty="0" smtClean="0"/>
              <a:t>) различных цветовых оттенков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Немного математики…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2017713"/>
            <a:ext cx="8343900" cy="4506912"/>
          </a:xfrm>
        </p:spPr>
        <p:txBody>
          <a:bodyPr/>
          <a:lstStyle/>
          <a:p>
            <a:r>
              <a:rPr lang="ru-RU" sz="2800" dirty="0" smtClean="0"/>
              <a:t>Современные видеокарты могут поддерживать разрешение 2560*1600 пикселей при глубине цвета 32 бит</a:t>
            </a:r>
          </a:p>
          <a:p>
            <a:r>
              <a:rPr lang="ru-RU" sz="2800" dirty="0" smtClean="0"/>
              <a:t>Размер буфера кадра при этом равен 16 </a:t>
            </a:r>
            <a:r>
              <a:rPr lang="en-US" sz="2800" dirty="0" smtClean="0"/>
              <a:t>Mb</a:t>
            </a:r>
            <a:endParaRPr lang="ru-RU" sz="2800" dirty="0" smtClean="0"/>
          </a:p>
          <a:p>
            <a:r>
              <a:rPr lang="ru-RU" sz="2800" b="1" dirty="0" smtClean="0"/>
              <a:t>Вопрос</a:t>
            </a:r>
            <a:r>
              <a:rPr lang="ru-RU" sz="2800" dirty="0" smtClean="0"/>
              <a:t>: Какая пропускная способность шины потребуется, чтобы вывести такой буфер кадра на монитор с частотой 75</a:t>
            </a:r>
            <a:r>
              <a:rPr lang="en-US" sz="2800" dirty="0" smtClean="0"/>
              <a:t>Hz?</a:t>
            </a:r>
          </a:p>
          <a:p>
            <a:pPr lvl="1"/>
            <a:r>
              <a:rPr lang="ru-RU" dirty="0" smtClean="0"/>
              <a:t>Вот почему современные видеокарты имеют ширину шины 256</a:t>
            </a:r>
            <a:r>
              <a:rPr lang="en-US" dirty="0" smtClean="0"/>
              <a:t> </a:t>
            </a:r>
            <a:r>
              <a:rPr lang="ru-RU" dirty="0" smtClean="0"/>
              <a:t>или даже </a:t>
            </a:r>
            <a:r>
              <a:rPr lang="en-US" dirty="0" smtClean="0"/>
              <a:t>384</a:t>
            </a:r>
            <a:r>
              <a:rPr lang="ru-RU" dirty="0" smtClean="0"/>
              <a:t> бит.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Формат хранения пикселей в буфере кадра</a:t>
            </a:r>
          </a:p>
        </p:txBody>
      </p:sp>
      <p:pic>
        <p:nvPicPr>
          <p:cNvPr id="7987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913" y="1844675"/>
            <a:ext cx="6624637" cy="4902200"/>
          </a:xfrm>
          <a:noFill/>
        </p:spPr>
      </p:pic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0" y="3425825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7" name="AutoShape 8" descr="graphics/05fig01.gif"/>
          <p:cNvSpPr>
            <a:spLocks noChangeAspect="1" noChangeArrowheads="1"/>
          </p:cNvSpPr>
          <p:nvPr/>
        </p:nvSpPr>
        <p:spPr bwMode="auto">
          <a:xfrm>
            <a:off x="2190750" y="1681163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8" name="AutoShape 10" descr="graphics/05fig01.gif"/>
          <p:cNvSpPr>
            <a:spLocks noChangeAspect="1" noChangeArrowheads="1"/>
          </p:cNvSpPr>
          <p:nvPr/>
        </p:nvSpPr>
        <p:spPr bwMode="auto">
          <a:xfrm>
            <a:off x="155575" y="46038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smtClean="0"/>
              <a:t>Цифровая фотография и цифровая обработка изображений</a:t>
            </a:r>
          </a:p>
        </p:txBody>
      </p:sp>
      <p:pic>
        <p:nvPicPr>
          <p:cNvPr id="14339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47813" y="2060575"/>
            <a:ext cx="6553200" cy="4371975"/>
          </a:xfr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Вычисление адреса пикселя в буфере кадра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2017713"/>
            <a:ext cx="8199438" cy="4114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ru-RU" sz="2000" b="1" dirty="0" err="1" smtClean="0">
                <a:solidFill>
                  <a:schemeClr val="tx2"/>
                </a:solidFill>
                <a:latin typeface="Courier New" pitchFamily="49" charset="0"/>
              </a:rPr>
              <a:t>char</a:t>
            </a:r>
            <a:r>
              <a:rPr lang="ru-RU" sz="2000" b="1" dirty="0" smtClean="0">
                <a:latin typeface="Courier New" pitchFamily="49" charset="0"/>
              </a:rPr>
              <a:t> *</a:t>
            </a:r>
            <a:r>
              <a:rPr lang="ru-RU" sz="2000" b="1" dirty="0" err="1" smtClean="0">
                <a:latin typeface="Courier New" pitchFamily="49" charset="0"/>
              </a:rPr>
              <a:t>GetPixelAddress</a:t>
            </a:r>
            <a:r>
              <a:rPr lang="ru-RU" sz="2000" b="1" dirty="0" smtClean="0">
                <a:latin typeface="Courier New" pitchFamily="49" charset="0"/>
              </a:rPr>
              <a:t>(</a:t>
            </a:r>
          </a:p>
          <a:p>
            <a:pPr>
              <a:buFont typeface="Wingdings" pitchFamily="2" charset="2"/>
              <a:buNone/>
            </a:pPr>
            <a:r>
              <a:rPr lang="ru-RU" sz="2000" b="1" dirty="0" smtClean="0">
                <a:latin typeface="Courier New" pitchFamily="49" charset="0"/>
              </a:rPr>
              <a:t>	</a:t>
            </a:r>
            <a:r>
              <a:rPr lang="ru-RU" sz="2000" b="1" dirty="0" err="1" smtClean="0">
                <a:solidFill>
                  <a:schemeClr val="tx2"/>
                </a:solidFill>
                <a:latin typeface="Courier New" pitchFamily="49" charset="0"/>
              </a:rPr>
              <a:t>char</a:t>
            </a:r>
            <a:r>
              <a:rPr lang="ru-RU" sz="2000" b="1" dirty="0" smtClean="0">
                <a:latin typeface="Courier New" pitchFamily="49" charset="0"/>
              </a:rPr>
              <a:t> * </a:t>
            </a:r>
            <a:r>
              <a:rPr lang="ru-RU" sz="2000" b="1" dirty="0" err="1" smtClean="0">
                <a:latin typeface="Courier New" pitchFamily="49" charset="0"/>
              </a:rPr>
              <a:t>buffer</a:t>
            </a:r>
            <a:r>
              <a:rPr lang="ru-RU" sz="2000" b="1" dirty="0" smtClean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 smtClean="0">
                <a:latin typeface="Courier New" pitchFamily="49" charset="0"/>
              </a:rPr>
              <a:t>	</a:t>
            </a:r>
            <a:r>
              <a:rPr lang="ru-RU" sz="20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 smtClean="0">
                <a:latin typeface="Courier New" pitchFamily="49" charset="0"/>
              </a:rPr>
              <a:t> </a:t>
            </a:r>
            <a:r>
              <a:rPr lang="ru-RU" sz="2000" b="1" dirty="0" err="1" smtClean="0">
                <a:latin typeface="Courier New" pitchFamily="49" charset="0"/>
              </a:rPr>
              <a:t>pitch</a:t>
            </a:r>
            <a:r>
              <a:rPr lang="ru-RU" sz="2000" b="1" dirty="0" smtClean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 smtClean="0">
                <a:latin typeface="Courier New" pitchFamily="49" charset="0"/>
              </a:rPr>
              <a:t>	</a:t>
            </a:r>
            <a:r>
              <a:rPr lang="ru-RU" sz="20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 smtClean="0">
                <a:latin typeface="Courier New" pitchFamily="49" charset="0"/>
              </a:rPr>
              <a:t> </a:t>
            </a:r>
            <a:r>
              <a:rPr lang="ru-RU" sz="2000" b="1" dirty="0" err="1" smtClean="0">
                <a:latin typeface="Courier New" pitchFamily="49" charset="0"/>
              </a:rPr>
              <a:t>byteperpixel</a:t>
            </a:r>
            <a:r>
              <a:rPr lang="ru-RU" sz="2000" b="1" dirty="0" smtClean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 smtClean="0">
                <a:latin typeface="Courier New" pitchFamily="49" charset="0"/>
              </a:rPr>
              <a:t>	</a:t>
            </a:r>
            <a:r>
              <a:rPr lang="ru-RU" sz="20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 smtClean="0">
                <a:latin typeface="Courier New" pitchFamily="49" charset="0"/>
              </a:rPr>
              <a:t> </a:t>
            </a:r>
            <a:r>
              <a:rPr lang="ru-RU" sz="2000" b="1" dirty="0" err="1" smtClean="0">
                <a:latin typeface="Courier New" pitchFamily="49" charset="0"/>
              </a:rPr>
              <a:t>x</a:t>
            </a:r>
            <a:r>
              <a:rPr lang="ru-RU" sz="2000" b="1" dirty="0" smtClean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 smtClean="0">
                <a:latin typeface="Courier New" pitchFamily="49" charset="0"/>
              </a:rPr>
              <a:t>	</a:t>
            </a:r>
            <a:r>
              <a:rPr lang="ru-RU" sz="20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 smtClean="0">
                <a:latin typeface="Courier New" pitchFamily="49" charset="0"/>
              </a:rPr>
              <a:t> </a:t>
            </a:r>
            <a:r>
              <a:rPr lang="ru-RU" sz="2000" b="1" dirty="0" err="1" smtClean="0">
                <a:latin typeface="Courier New" pitchFamily="49" charset="0"/>
              </a:rPr>
              <a:t>y</a:t>
            </a:r>
            <a:endParaRPr lang="ru-RU" sz="2000" b="1" dirty="0" smtClean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ru-RU" sz="2000" b="1" dirty="0" smtClean="0">
                <a:latin typeface="Courier New" pitchFamily="49" charset="0"/>
              </a:rPr>
              <a:t>	) </a:t>
            </a:r>
          </a:p>
          <a:p>
            <a:pPr>
              <a:buFont typeface="Wingdings" pitchFamily="2" charset="2"/>
              <a:buNone/>
            </a:pPr>
            <a:r>
              <a:rPr lang="ru-RU" sz="2000" b="1" dirty="0" smtClean="0">
                <a:latin typeface="Courier New" pitchFamily="49" charset="0"/>
              </a:rPr>
              <a:t>{</a:t>
            </a:r>
          </a:p>
          <a:p>
            <a:pPr>
              <a:buFont typeface="Wingdings" pitchFamily="2" charset="2"/>
              <a:buNone/>
            </a:pPr>
            <a:r>
              <a:rPr lang="ru-RU" sz="2000" b="1" dirty="0" smtClean="0">
                <a:latin typeface="Courier New" pitchFamily="49" charset="0"/>
              </a:rPr>
              <a:t>	</a:t>
            </a:r>
            <a:r>
              <a:rPr lang="ru-RU" sz="2000" b="1" dirty="0" err="1" smtClean="0">
                <a:solidFill>
                  <a:schemeClr val="tx2"/>
                </a:solidFill>
                <a:latin typeface="Courier New" pitchFamily="49" charset="0"/>
              </a:rPr>
              <a:t>return</a:t>
            </a:r>
            <a:r>
              <a:rPr lang="ru-RU" sz="2000" b="1" dirty="0" smtClean="0">
                <a:latin typeface="Courier New" pitchFamily="49" charset="0"/>
              </a:rPr>
              <a:t> </a:t>
            </a:r>
            <a:r>
              <a:rPr lang="ru-RU" sz="2000" b="1" dirty="0" err="1" smtClean="0">
                <a:latin typeface="Courier New" pitchFamily="49" charset="0"/>
              </a:rPr>
              <a:t>buffer</a:t>
            </a:r>
            <a:r>
              <a:rPr lang="ru-RU" sz="2000" b="1" dirty="0" smtClean="0">
                <a:latin typeface="Courier New" pitchFamily="49" charset="0"/>
              </a:rPr>
              <a:t> + (</a:t>
            </a:r>
            <a:r>
              <a:rPr lang="ru-RU" sz="2000" b="1" dirty="0" err="1" smtClean="0">
                <a:latin typeface="Courier New" pitchFamily="49" charset="0"/>
              </a:rPr>
              <a:t>y</a:t>
            </a:r>
            <a:r>
              <a:rPr lang="ru-RU" sz="2000" b="1" dirty="0" smtClean="0">
                <a:latin typeface="Courier New" pitchFamily="49" charset="0"/>
              </a:rPr>
              <a:t> * </a:t>
            </a:r>
            <a:r>
              <a:rPr lang="ru-RU" sz="2000" b="1" dirty="0" err="1" smtClean="0">
                <a:latin typeface="Courier New" pitchFamily="49" charset="0"/>
              </a:rPr>
              <a:t>pitch</a:t>
            </a:r>
            <a:r>
              <a:rPr lang="ru-RU" sz="2000" b="1" dirty="0" smtClean="0">
                <a:latin typeface="Courier New" pitchFamily="49" charset="0"/>
              </a:rPr>
              <a:t>) + (</a:t>
            </a:r>
            <a:r>
              <a:rPr lang="ru-RU" sz="2000" b="1" dirty="0" err="1" smtClean="0">
                <a:latin typeface="Courier New" pitchFamily="49" charset="0"/>
              </a:rPr>
              <a:t>x</a:t>
            </a:r>
            <a:r>
              <a:rPr lang="ru-RU" sz="2000" b="1" dirty="0" smtClean="0">
                <a:latin typeface="Courier New" pitchFamily="49" charset="0"/>
              </a:rPr>
              <a:t> * </a:t>
            </a:r>
            <a:r>
              <a:rPr lang="ru-RU" sz="2000" b="1" dirty="0" err="1" smtClean="0">
                <a:latin typeface="Courier New" pitchFamily="49" charset="0"/>
              </a:rPr>
              <a:t>byteperpixel</a:t>
            </a:r>
            <a:r>
              <a:rPr lang="ru-RU" sz="2000" b="1" dirty="0" smtClean="0">
                <a:latin typeface="Courier New" pitchFamily="49" charset="0"/>
              </a:rPr>
              <a:t>);</a:t>
            </a:r>
          </a:p>
          <a:p>
            <a:pPr>
              <a:buFont typeface="Wingdings" pitchFamily="2" charset="2"/>
              <a:buNone/>
            </a:pPr>
            <a:r>
              <a:rPr lang="ru-RU" sz="2000" b="1" dirty="0" smtClean="0">
                <a:latin typeface="Courier New" pitchFamily="49" charset="0"/>
              </a:rPr>
              <a:t>}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Формат хранения пикселей</a:t>
            </a:r>
          </a:p>
        </p:txBody>
      </p:sp>
      <p:sp>
        <p:nvSpPr>
          <p:cNvPr id="8192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Компьютерные дисплеи работают с цветом, являющимся аддитивной комбинацией трех основных цветовых компонент </a:t>
            </a:r>
            <a:r>
              <a:rPr lang="ru-RU" smtClean="0">
                <a:solidFill>
                  <a:srgbClr val="FF0000"/>
                </a:solidFill>
              </a:rPr>
              <a:t>красного</a:t>
            </a:r>
            <a:r>
              <a:rPr lang="ru-RU" smtClean="0"/>
              <a:t>, </a:t>
            </a:r>
            <a:r>
              <a:rPr lang="ru-RU" smtClean="0">
                <a:solidFill>
                  <a:srgbClr val="00FF00"/>
                </a:solidFill>
              </a:rPr>
              <a:t>зеленого</a:t>
            </a:r>
            <a:r>
              <a:rPr lang="ru-RU" smtClean="0"/>
              <a:t> и </a:t>
            </a:r>
            <a:r>
              <a:rPr lang="ru-RU" smtClean="0">
                <a:solidFill>
                  <a:srgbClr val="0000FF"/>
                </a:solidFill>
              </a:rPr>
              <a:t>синего</a:t>
            </a:r>
            <a:r>
              <a:rPr lang="ru-RU" smtClean="0"/>
              <a:t> цветов</a:t>
            </a:r>
          </a:p>
          <a:p>
            <a:pPr lvl="1"/>
            <a:r>
              <a:rPr lang="ru-RU" smtClean="0"/>
              <a:t>Смешивая эти цвета в различных пропорциях можно получить различные оттенки остальных цветов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Смешивание цветов</a:t>
            </a:r>
          </a:p>
        </p:txBody>
      </p:sp>
      <p:sp>
        <p:nvSpPr>
          <p:cNvPr id="83971" name="Oval 8"/>
          <p:cNvSpPr>
            <a:spLocks noChangeArrowheads="1"/>
          </p:cNvSpPr>
          <p:nvPr/>
        </p:nvSpPr>
        <p:spPr bwMode="auto">
          <a:xfrm>
            <a:off x="1692275" y="1916113"/>
            <a:ext cx="2728913" cy="2728912"/>
          </a:xfrm>
          <a:prstGeom prst="ellipse">
            <a:avLst/>
          </a:prstGeom>
          <a:solidFill>
            <a:srgbClr val="0094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148</a:t>
            </a:r>
          </a:p>
        </p:txBody>
      </p:sp>
      <p:sp>
        <p:nvSpPr>
          <p:cNvPr id="83972" name="Oval 9"/>
          <p:cNvSpPr>
            <a:spLocks noChangeArrowheads="1"/>
          </p:cNvSpPr>
          <p:nvPr/>
        </p:nvSpPr>
        <p:spPr bwMode="auto">
          <a:xfrm>
            <a:off x="3055938" y="3827463"/>
            <a:ext cx="2728912" cy="2728912"/>
          </a:xfrm>
          <a:prstGeom prst="ellipse">
            <a:avLst/>
          </a:prstGeom>
          <a:solidFill>
            <a:srgbClr val="0000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217</a:t>
            </a:r>
          </a:p>
        </p:txBody>
      </p:sp>
      <p:sp>
        <p:nvSpPr>
          <p:cNvPr id="83973" name="Oval 10"/>
          <p:cNvSpPr>
            <a:spLocks noChangeArrowheads="1"/>
          </p:cNvSpPr>
          <p:nvPr/>
        </p:nvSpPr>
        <p:spPr bwMode="auto">
          <a:xfrm>
            <a:off x="4148138" y="1916113"/>
            <a:ext cx="2728912" cy="2728912"/>
          </a:xfrm>
          <a:prstGeom prst="ellipse">
            <a:avLst/>
          </a:prstGeom>
          <a:solidFill>
            <a:srgbClr val="B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190</a:t>
            </a:r>
          </a:p>
        </p:txBody>
      </p:sp>
      <p:sp>
        <p:nvSpPr>
          <p:cNvPr id="186379" name="Oval 11"/>
          <p:cNvSpPr>
            <a:spLocks noChangeArrowheads="1"/>
          </p:cNvSpPr>
          <p:nvPr/>
        </p:nvSpPr>
        <p:spPr bwMode="auto">
          <a:xfrm>
            <a:off x="3463925" y="3008313"/>
            <a:ext cx="1911350" cy="1911350"/>
          </a:xfrm>
          <a:prstGeom prst="ellipse">
            <a:avLst/>
          </a:prstGeom>
          <a:solidFill>
            <a:srgbClr val="BE94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BE0000"/>
                </a:solidFill>
              </a:rPr>
              <a:t>190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9400"/>
                </a:solidFill>
              </a:rPr>
              <a:t>148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00D9"/>
                </a:solidFill>
              </a:rPr>
              <a:t>217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Дискретизация цветовых составляющих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 smtClean="0"/>
              <a:t>Спектр частот электромагнитных волн имеет непрерывную структуру</a:t>
            </a:r>
          </a:p>
          <a:p>
            <a:pPr lvl="1">
              <a:lnSpc>
                <a:spcPct val="90000"/>
              </a:lnSpc>
            </a:pPr>
            <a:r>
              <a:rPr lang="ru-RU" dirty="0" smtClean="0"/>
              <a:t>Это значит, что в идеале интенсивность каждой цветовой составляющей должна быть выражена действительными числами в диапазоне от 0 до 1</a:t>
            </a:r>
          </a:p>
          <a:p>
            <a:pPr lvl="1">
              <a:lnSpc>
                <a:spcPct val="90000"/>
              </a:lnSpc>
            </a:pPr>
            <a:r>
              <a:rPr lang="ru-RU" dirty="0" smtClean="0"/>
              <a:t>Однако в цифровом мире видеоадаптеров этот непрерывный диапазон обычно выражается целыми числами от 0 до 255 – по одному байту на каждый цветовой компонент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Различные цветовые режимы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Монохромный (1 бит на пиксель)</a:t>
            </a:r>
          </a:p>
          <a:p>
            <a:r>
              <a:rPr lang="ru-RU" smtClean="0"/>
              <a:t>16 цветов (4 бита на пиксель)</a:t>
            </a:r>
          </a:p>
          <a:p>
            <a:r>
              <a:rPr lang="ru-RU" smtClean="0"/>
              <a:t>256 цветов (8 бит на пиксель)</a:t>
            </a:r>
          </a:p>
          <a:p>
            <a:r>
              <a:rPr lang="ru-RU" smtClean="0"/>
              <a:t>32</a:t>
            </a:r>
            <a:r>
              <a:rPr lang="en-US" smtClean="0"/>
              <a:t>’</a:t>
            </a:r>
            <a:r>
              <a:rPr lang="ru-RU" smtClean="0"/>
              <a:t>658 цветов (15 бит на пиксель)</a:t>
            </a:r>
          </a:p>
          <a:p>
            <a:r>
              <a:rPr lang="ru-RU" smtClean="0"/>
              <a:t>65</a:t>
            </a:r>
            <a:r>
              <a:rPr lang="en-US" smtClean="0"/>
              <a:t>’</a:t>
            </a:r>
            <a:r>
              <a:rPr lang="ru-RU" smtClean="0"/>
              <a:t>536 цветов (16 бит на пиксель)</a:t>
            </a:r>
          </a:p>
          <a:p>
            <a:r>
              <a:rPr lang="ru-RU" smtClean="0"/>
              <a:t>16</a:t>
            </a:r>
            <a:r>
              <a:rPr lang="en-US" smtClean="0"/>
              <a:t>’</a:t>
            </a:r>
            <a:r>
              <a:rPr lang="ru-RU" smtClean="0"/>
              <a:t>777</a:t>
            </a:r>
            <a:r>
              <a:rPr lang="en-US" smtClean="0"/>
              <a:t>’</a:t>
            </a:r>
            <a:r>
              <a:rPr lang="ru-RU" smtClean="0"/>
              <a:t>216 цветов (24/32 бита на пиксель)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Монохромный режим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smtClean="0"/>
              <a:t>Цвет каждого пикселя определяется всего лишь одним битом информации</a:t>
            </a:r>
          </a:p>
          <a:p>
            <a:pPr lvl="1"/>
            <a:r>
              <a:rPr lang="ru-RU" smtClean="0"/>
              <a:t>1 байт несет информацию о 8 соседних пикселях</a:t>
            </a:r>
          </a:p>
          <a:p>
            <a:pPr lvl="1"/>
            <a:r>
              <a:rPr lang="ru-RU" smtClean="0"/>
              <a:t>Это позволяет отображать изображения, состоящие всего из двух цветов – черного и белого</a:t>
            </a:r>
          </a:p>
          <a:p>
            <a:pPr lvl="1"/>
            <a:r>
              <a:rPr lang="ru-RU" smtClean="0"/>
              <a:t>Данный цветовой режим используется при выводе информации на матричный принтер, образы шрифтов также могут храниться в этом режиме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538" y="0"/>
            <a:ext cx="4667250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70" name="Picture 6"/>
          <p:cNvPicPr>
            <a:picLocks noChangeAspect="1" noChangeArrowheads="1"/>
          </p:cNvPicPr>
          <p:nvPr/>
        </p:nvPicPr>
        <p:blipFill>
          <a:blip r:embed="rId4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5795963" y="2133600"/>
            <a:ext cx="504825" cy="4889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927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0.19687 -0.15741 " pathEditMode="relative" ptsTypes="AA">
                                      <p:cBhvr>
                                        <p:cTn id="13" dur="2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256-цветный режим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На хранение состояния одного пикселя отводится один байт</a:t>
            </a:r>
          </a:p>
          <a:p>
            <a:r>
              <a:rPr lang="ru-RU" smtClean="0"/>
              <a:t>Цвет каждого пикселя определяется индексом цвета в специальной таблице, называемой палитрой</a:t>
            </a:r>
          </a:p>
          <a:p>
            <a:pPr lvl="1"/>
            <a:r>
              <a:rPr lang="ru-RU" smtClean="0"/>
              <a:t>Данная таблица содержит информацию о цвете каждого из 256 цветов</a:t>
            </a:r>
          </a:p>
          <a:p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90115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55650" y="1989138"/>
            <a:ext cx="8064500" cy="4268787"/>
          </a:xfr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CAD</a:t>
            </a:r>
            <a:r>
              <a:rPr lang="ru-RU" dirty="0" smtClean="0"/>
              <a:t> (</a:t>
            </a:r>
            <a:r>
              <a:rPr lang="en-US" dirty="0" smtClean="0"/>
              <a:t>Computer-aided Design)-</a:t>
            </a:r>
            <a:r>
              <a:rPr lang="ru-RU" dirty="0" smtClean="0"/>
              <a:t>системы </a:t>
            </a:r>
          </a:p>
        </p:txBody>
      </p:sp>
      <p:pic>
        <p:nvPicPr>
          <p:cNvPr id="15363" name="Picture 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2060848"/>
            <a:ext cx="3297238" cy="4114800"/>
          </a:xfrm>
          <a:noFill/>
          <a:ln>
            <a:solidFill>
              <a:schemeClr val="hlink"/>
            </a:solidFill>
          </a:ln>
        </p:spPr>
      </p:pic>
      <p:pic>
        <p:nvPicPr>
          <p:cNvPr id="15365" name="Picture 1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843808" y="1484784"/>
            <a:ext cx="3168650" cy="2430462"/>
          </a:xfrm>
          <a:noFill/>
          <a:ln>
            <a:solidFill>
              <a:schemeClr val="hlink"/>
            </a:solidFill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8438" y="3501008"/>
            <a:ext cx="4205562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2555776" y="4116388"/>
            <a:ext cx="3429000" cy="2741612"/>
          </a:xfrm>
          <a:noFill/>
          <a:ln>
            <a:solidFill>
              <a:schemeClr val="hlink"/>
            </a:solidFill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Изображение с палитрой 256 цветов</a:t>
            </a:r>
          </a:p>
        </p:txBody>
      </p:sp>
      <p:pic>
        <p:nvPicPr>
          <p:cNvPr id="91139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76375" y="1916113"/>
            <a:ext cx="6191250" cy="4791075"/>
          </a:xfr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15-ти и 16-битные форматы пикселей (</a:t>
            </a:r>
            <a:r>
              <a:rPr lang="en-US" smtClean="0"/>
              <a:t>High-Color)</a:t>
            </a:r>
            <a:endParaRPr lang="ru-RU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182688" y="2017713"/>
            <a:ext cx="7772400" cy="4651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mtClean="0"/>
              <a:t>Информация о цвете одного пикселя хранится в двух байтах</a:t>
            </a:r>
          </a:p>
          <a:p>
            <a:pPr>
              <a:lnSpc>
                <a:spcPct val="90000"/>
              </a:lnSpc>
            </a:pPr>
            <a:r>
              <a:rPr lang="ru-RU" smtClean="0"/>
              <a:t>В 15-битном режиме на хранение информации о цветовых компонентах отводится по 5 бит (32 градации)</a:t>
            </a:r>
          </a:p>
          <a:p>
            <a:pPr>
              <a:lnSpc>
                <a:spcPct val="90000"/>
              </a:lnSpc>
            </a:pPr>
            <a:r>
              <a:rPr lang="ru-RU" smtClean="0"/>
              <a:t>В 16 битном режиме на зеленый цвет отводится 6 бит, на синий и красный - по 5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15-ти и 16-битные форматы пикселей</a:t>
            </a:r>
          </a:p>
        </p:txBody>
      </p:sp>
      <p:pic>
        <p:nvPicPr>
          <p:cNvPr id="9318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0825" y="2133600"/>
            <a:ext cx="8642350" cy="4191000"/>
          </a:xfr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Форматы файлов изображений</a:t>
            </a:r>
          </a:p>
        </p:txBody>
      </p:sp>
      <p:sp>
        <p:nvSpPr>
          <p:cNvPr id="9421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Обеспечивают стандартизованный метод хранения цифровых изображений</a:t>
            </a:r>
          </a:p>
          <a:p>
            <a:pPr lvl="1"/>
            <a:r>
              <a:rPr lang="ru-RU" smtClean="0"/>
              <a:t>Это дает возможность просмотра и обработки изображений в заданном формате, полученных из различных источников (фотокамера, сканер, графический редактор и т.п.)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Форматы файлов растровых изображений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Файлы растровых изображений хранят информацию о пикселях изображения – цветах, прозрачности и т.п.</a:t>
            </a:r>
          </a:p>
          <a:p>
            <a:r>
              <a:rPr lang="ru-RU" smtClean="0"/>
              <a:t>С целью уменьшения размеров файла во многих форматах применяются различные алгоритмы компрессии графических данных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BMP (Bit-Map)</a:t>
            </a:r>
            <a:endParaRPr lang="ru-RU" smtClean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smtClean="0"/>
              <a:t>Один из наиболее простых графических форматов</a:t>
            </a:r>
          </a:p>
          <a:p>
            <a:pPr lvl="1">
              <a:lnSpc>
                <a:spcPct val="90000"/>
              </a:lnSpc>
            </a:pPr>
            <a:r>
              <a:rPr lang="ru-RU" sz="2000" smtClean="0"/>
              <a:t>Поддерживает 1, 4, 8, 16, 24 и 32-битные изображения</a:t>
            </a:r>
          </a:p>
          <a:p>
            <a:pPr>
              <a:lnSpc>
                <a:spcPct val="90000"/>
              </a:lnSpc>
            </a:pPr>
            <a:r>
              <a:rPr lang="ru-RU" sz="2400" smtClean="0"/>
              <a:t>Поддерживается большинством графических приложений</a:t>
            </a:r>
          </a:p>
          <a:p>
            <a:pPr>
              <a:lnSpc>
                <a:spcPct val="90000"/>
              </a:lnSpc>
            </a:pPr>
            <a:r>
              <a:rPr lang="ru-RU" sz="2400" smtClean="0"/>
              <a:t>Поддерживает компрессию без потерь качества </a:t>
            </a:r>
            <a:r>
              <a:rPr lang="en-US" sz="2400" smtClean="0"/>
              <a:t>RLE</a:t>
            </a:r>
            <a:r>
              <a:rPr lang="ru-RU" sz="2400" smtClean="0"/>
              <a:t> (</a:t>
            </a:r>
            <a:r>
              <a:rPr lang="en-US" sz="2400" smtClean="0"/>
              <a:t>Run-Length Encoding)</a:t>
            </a:r>
            <a:r>
              <a:rPr lang="ru-RU" sz="2400" smtClean="0"/>
              <a:t>, однако в большинстве случаев изображения в формате </a:t>
            </a:r>
            <a:r>
              <a:rPr lang="en-US" sz="2400" smtClean="0"/>
              <a:t>BMP </a:t>
            </a:r>
            <a:r>
              <a:rPr lang="ru-RU" sz="2400" smtClean="0"/>
              <a:t>компрессию не используют</a:t>
            </a:r>
            <a:endParaRPr lang="en-US" sz="2400" smtClean="0"/>
          </a:p>
          <a:p>
            <a:pPr>
              <a:lnSpc>
                <a:spcPct val="90000"/>
              </a:lnSpc>
            </a:pPr>
            <a:r>
              <a:rPr lang="ru-RU" sz="2400" smtClean="0"/>
              <a:t>В силу больших размеров </a:t>
            </a:r>
            <a:r>
              <a:rPr lang="en-US" sz="2400" smtClean="0"/>
              <a:t>BMP-</a:t>
            </a:r>
            <a:r>
              <a:rPr lang="ru-RU" sz="2400" smtClean="0"/>
              <a:t>файлы плохо подходят для распространения по сети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JPEG (Joint Photographic Experts Group</a:t>
            </a:r>
            <a:r>
              <a:rPr lang="ru-RU" smtClean="0"/>
              <a:t> </a:t>
            </a:r>
            <a:r>
              <a:rPr lang="en-US" smtClean="0"/>
              <a:t>)</a:t>
            </a:r>
            <a:endParaRPr lang="ru-RU" smtClean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mtClean="0"/>
              <a:t>Хорошо подходит для хранения полноцветных и </a:t>
            </a:r>
            <a:r>
              <a:rPr lang="en-US" smtClean="0"/>
              <a:t>grayscale-</a:t>
            </a:r>
            <a:r>
              <a:rPr lang="ru-RU" smtClean="0"/>
              <a:t>изображений (фотографий)</a:t>
            </a:r>
          </a:p>
          <a:p>
            <a:pPr>
              <a:lnSpc>
                <a:spcPct val="90000"/>
              </a:lnSpc>
            </a:pPr>
            <a:r>
              <a:rPr lang="ru-RU" smtClean="0"/>
              <a:t>Использует сжатие с потерями качества (величину потерь и степень сжатия можно контролировать)</a:t>
            </a:r>
          </a:p>
          <a:p>
            <a:pPr lvl="1">
              <a:lnSpc>
                <a:spcPct val="90000"/>
              </a:lnSpc>
            </a:pPr>
            <a:r>
              <a:rPr lang="ru-RU" smtClean="0"/>
              <a:t>Благодаря высокой степени сжатия файлы формата </a:t>
            </a:r>
            <a:r>
              <a:rPr lang="en-US" smtClean="0"/>
              <a:t>JPEG </a:t>
            </a:r>
            <a:r>
              <a:rPr lang="ru-RU" smtClean="0"/>
              <a:t>широко распространены в сети Интернет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GIF (Graphic Interchange format)</a:t>
            </a:r>
            <a:endParaRPr lang="ru-RU" smtClean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smtClean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smtClean="0"/>
              <a:t>Поддерживает хранение нескольких кадров, позволяя воспроизводить анимации</a:t>
            </a:r>
          </a:p>
          <a:p>
            <a:pPr lvl="1">
              <a:lnSpc>
                <a:spcPct val="80000"/>
              </a:lnSpc>
            </a:pPr>
            <a:r>
              <a:rPr lang="ru-RU" smtClean="0"/>
              <a:t>Позволяет хранить изображения, содержащие «прозрачные» пиксели</a:t>
            </a:r>
          </a:p>
          <a:p>
            <a:pPr lvl="1">
              <a:lnSpc>
                <a:spcPct val="80000"/>
              </a:lnSpc>
            </a:pPr>
            <a:r>
              <a:rPr lang="ru-RU" smtClean="0"/>
              <a:t>Использует сжатие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800" smtClean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smtClean="0"/>
              <a:t>позволяет хранить лишь 8-битные изображения, что делает его пригодным лишь для хранения простых диаграмм, фигур и «мультяшных» изображений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PNG (Portable Network Graphics)</a:t>
            </a:r>
            <a:endParaRPr lang="ru-RU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 smtClean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sz="2000" dirty="0" smtClean="0"/>
              <a:t>Открытый формат со свободно распространяемыми исходными кодами</a:t>
            </a:r>
          </a:p>
          <a:p>
            <a:pPr lvl="1">
              <a:lnSpc>
                <a:spcPct val="80000"/>
              </a:lnSpc>
            </a:pPr>
            <a:r>
              <a:rPr lang="ru-RU" sz="2000" dirty="0" smtClean="0"/>
              <a:t>Поддержка различных форматов изображений</a:t>
            </a:r>
          </a:p>
          <a:p>
            <a:pPr lvl="1">
              <a:lnSpc>
                <a:spcPct val="80000"/>
              </a:lnSpc>
            </a:pPr>
            <a:r>
              <a:rPr lang="ru-RU" sz="2000" dirty="0" smtClean="0"/>
              <a:t>индексный (</a:t>
            </a:r>
            <a:r>
              <a:rPr lang="ru-RU" sz="2000" dirty="0" err="1" smtClean="0"/>
              <a:t>палитровом</a:t>
            </a:r>
            <a:r>
              <a:rPr lang="ru-RU" sz="2000" dirty="0" smtClean="0"/>
              <a:t>) режим, 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True-color </a:t>
            </a:r>
            <a:r>
              <a:rPr lang="ru-RU" sz="2000" dirty="0" smtClean="0"/>
              <a:t>изображения (8 или 16 бит на каждую цветовую составляющую)</a:t>
            </a:r>
          </a:p>
          <a:p>
            <a:pPr lvl="1">
              <a:lnSpc>
                <a:spcPct val="80000"/>
              </a:lnSpc>
            </a:pPr>
            <a:r>
              <a:rPr lang="ru-RU" sz="2000" dirty="0" smtClean="0"/>
              <a:t>Поддержка полупрозрачности</a:t>
            </a:r>
          </a:p>
          <a:p>
            <a:pPr lvl="1">
              <a:lnSpc>
                <a:spcPct val="80000"/>
              </a:lnSpc>
            </a:pPr>
            <a:r>
              <a:rPr lang="ru-RU" sz="2000" dirty="0" smtClean="0"/>
              <a:t>Поддерживает компрессию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400" dirty="0" smtClean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sz="2000" dirty="0" smtClean="0"/>
              <a:t>Некоторые старые браузеры не поддерживают этот формат</a:t>
            </a:r>
          </a:p>
          <a:p>
            <a:pPr lvl="2">
              <a:lnSpc>
                <a:spcPct val="80000"/>
              </a:lnSpc>
            </a:pPr>
            <a:r>
              <a:rPr lang="ru-RU" sz="1700" dirty="0" smtClean="0"/>
              <a:t>(тем хуже для них)</a:t>
            </a:r>
          </a:p>
          <a:p>
            <a:pPr lvl="1">
              <a:lnSpc>
                <a:spcPct val="80000"/>
              </a:lnSpc>
            </a:pPr>
            <a:r>
              <a:rPr lang="ru-RU" sz="2000" dirty="0" smtClean="0"/>
              <a:t>Фотореалистичные изображения сжимаются плохо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Двухмерная компьютерная графика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TIFF (Tagged Image File Format)</a:t>
            </a:r>
            <a:endParaRPr lang="ru-RU" smtClean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smtClean="0"/>
              <a:t>Гибкий формат, позволяющий хранить многослойные изображения с глубиной цвета до 48 бит (64 с прозрачностью) в различных цветовых пространствах</a:t>
            </a:r>
          </a:p>
          <a:p>
            <a:r>
              <a:rPr lang="ru-RU" sz="2800" smtClean="0"/>
              <a:t>Поддерживает как компрессию без потерь качества, так и с потерями</a:t>
            </a:r>
          </a:p>
          <a:p>
            <a:r>
              <a:rPr lang="ru-RU" sz="2800" smtClean="0"/>
              <a:t>Плохо поддерживается браузерами, поэтому не широко распространен в Сети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Форматы векторных изображений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smtClean="0"/>
              <a:t>В отличие от растровых форматов векторные форматы файлов описывают характеристики не отдельных пикселей, а </a:t>
            </a:r>
            <a:r>
              <a:rPr lang="ru-RU" sz="2800" b="1" smtClean="0"/>
              <a:t>геометрических примитивов</a:t>
            </a:r>
            <a:r>
              <a:rPr lang="ru-RU" sz="2800" smtClean="0"/>
              <a:t>, из которых состоит изображение</a:t>
            </a:r>
          </a:p>
          <a:p>
            <a:r>
              <a:rPr lang="ru-RU" sz="2800" smtClean="0"/>
              <a:t>Векторные изображения могут быть качественно изображены в любом разрешении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SVG (Scalable Vector Graphics)</a:t>
            </a:r>
            <a:endParaRPr lang="ru-RU" smtClean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Является открытым стандартом, разработанным </a:t>
            </a:r>
            <a:r>
              <a:rPr lang="en-US" sz="2800" dirty="0" smtClean="0"/>
              <a:t>WWW-</a:t>
            </a:r>
            <a:r>
              <a:rPr lang="ru-RU" sz="2800" dirty="0" smtClean="0"/>
              <a:t>консорциумом</a:t>
            </a:r>
            <a:r>
              <a:rPr lang="en-US" sz="2800" dirty="0" smtClean="0"/>
              <a:t> </a:t>
            </a:r>
            <a:r>
              <a:rPr lang="ru-RU" sz="2800" dirty="0" smtClean="0"/>
              <a:t>для хранения векторных изображений</a:t>
            </a:r>
          </a:p>
          <a:p>
            <a:r>
              <a:rPr lang="ru-RU" sz="2800" dirty="0" smtClean="0"/>
              <a:t>Представляет собой текстовый </a:t>
            </a:r>
            <a:r>
              <a:rPr lang="en-US" sz="2800" dirty="0" smtClean="0"/>
              <a:t>XML-</a:t>
            </a:r>
            <a:r>
              <a:rPr lang="ru-RU" sz="2800" dirty="0" smtClean="0"/>
              <a:t>файл определенной структуры</a:t>
            </a:r>
          </a:p>
          <a:p>
            <a:pPr lvl="1"/>
            <a:r>
              <a:rPr lang="en-US" dirty="0" smtClean="0"/>
              <a:t>SVGZ – </a:t>
            </a:r>
            <a:r>
              <a:rPr lang="ru-RU" dirty="0" smtClean="0"/>
              <a:t>файл </a:t>
            </a:r>
            <a:r>
              <a:rPr lang="en-US" dirty="0" smtClean="0"/>
              <a:t>SVG </a:t>
            </a:r>
            <a:r>
              <a:rPr lang="ru-RU" dirty="0" smtClean="0"/>
              <a:t>упакованный </a:t>
            </a:r>
            <a:r>
              <a:rPr lang="en-US" dirty="0" err="1" smtClean="0"/>
              <a:t>GZip</a:t>
            </a:r>
            <a:endParaRPr lang="ru-RU" dirty="0" smtClean="0"/>
          </a:p>
          <a:p>
            <a:r>
              <a:rPr lang="ru-RU" sz="2800" dirty="0" smtClean="0"/>
              <a:t>Может содержать сценарии, позволяющие создавать динамичную и интерактивную графику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SWF (ShockWave Flash)</a:t>
            </a:r>
            <a:endParaRPr lang="ru-RU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smtClean="0"/>
              <a:t>Широко распространенный формат, разработанный фирмой </a:t>
            </a:r>
            <a:r>
              <a:rPr lang="en-US" sz="2800" smtClean="0"/>
              <a:t>Macromedia (</a:t>
            </a:r>
            <a:r>
              <a:rPr lang="ru-RU" sz="2800" smtClean="0"/>
              <a:t>в настоящее время -  </a:t>
            </a:r>
            <a:r>
              <a:rPr lang="en-US" sz="2800" smtClean="0"/>
              <a:t>Adobe</a:t>
            </a:r>
            <a:r>
              <a:rPr lang="ru-RU" sz="2800" smtClean="0"/>
              <a:t>)</a:t>
            </a:r>
          </a:p>
          <a:p>
            <a:pPr>
              <a:lnSpc>
                <a:spcPct val="80000"/>
              </a:lnSpc>
            </a:pPr>
            <a:r>
              <a:rPr lang="ru-RU" sz="2800" smtClean="0"/>
              <a:t>Может содержать статические изображения, анимацию, звуки, видео, а также апплеты на языке </a:t>
            </a:r>
            <a:r>
              <a:rPr lang="en-US" sz="2800" smtClean="0"/>
              <a:t>ActionScript</a:t>
            </a:r>
            <a:r>
              <a:rPr lang="ru-RU" sz="2800" smtClean="0"/>
              <a:t>, позволяя создавать</a:t>
            </a:r>
            <a:r>
              <a:rPr lang="en-US" sz="2800" smtClean="0"/>
              <a:t> </a:t>
            </a:r>
            <a:r>
              <a:rPr lang="ru-RU" sz="2800" smtClean="0"/>
              <a:t>сложные интерактивные </a:t>
            </a:r>
            <a:r>
              <a:rPr lang="en-US" sz="2800" smtClean="0"/>
              <a:t>Web-</a:t>
            </a:r>
            <a:r>
              <a:rPr lang="ru-RU" sz="2800" smtClean="0"/>
              <a:t>приложения</a:t>
            </a:r>
          </a:p>
          <a:p>
            <a:pPr>
              <a:lnSpc>
                <a:spcPct val="80000"/>
              </a:lnSpc>
            </a:pPr>
            <a:r>
              <a:rPr lang="en-US" sz="2800" smtClean="0"/>
              <a:t>SWF-</a:t>
            </a:r>
            <a:r>
              <a:rPr lang="ru-RU" sz="2800" smtClean="0"/>
              <a:t>формат не предоставляет специальных возможностей для своего редактирования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WMF (Windows Metafile)</a:t>
            </a:r>
            <a:endParaRPr lang="ru-RU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Содержит список закодированных команд </a:t>
            </a:r>
            <a:r>
              <a:rPr lang="en-US" smtClean="0"/>
              <a:t>GDI - </a:t>
            </a:r>
            <a:r>
              <a:rPr lang="ru-RU" smtClean="0"/>
              <a:t>графической подсистемы системы ОС </a:t>
            </a:r>
            <a:r>
              <a:rPr lang="en-US" smtClean="0"/>
              <a:t>Windows</a:t>
            </a:r>
            <a:endParaRPr lang="ru-RU" smtClean="0"/>
          </a:p>
          <a:p>
            <a:r>
              <a:rPr lang="ru-RU" smtClean="0"/>
              <a:t>Разработанный в начале 90-х годов для </a:t>
            </a:r>
            <a:r>
              <a:rPr lang="en-US" smtClean="0"/>
              <a:t>Windows 3.0</a:t>
            </a:r>
            <a:r>
              <a:rPr lang="ru-RU" smtClean="0"/>
              <a:t>,</a:t>
            </a:r>
            <a:r>
              <a:rPr lang="en-US" smtClean="0"/>
              <a:t> </a:t>
            </a:r>
            <a:r>
              <a:rPr lang="ru-RU" smtClean="0"/>
              <a:t>в настоящее время</a:t>
            </a:r>
            <a:r>
              <a:rPr lang="en-US" smtClean="0"/>
              <a:t> </a:t>
            </a:r>
            <a:r>
              <a:rPr lang="ru-RU" smtClean="0"/>
              <a:t>уступает место </a:t>
            </a:r>
            <a:r>
              <a:rPr lang="en-US" smtClean="0"/>
              <a:t>32-</a:t>
            </a:r>
            <a:r>
              <a:rPr lang="ru-RU" smtClean="0"/>
              <a:t>битовому графическому формату </a:t>
            </a:r>
            <a:r>
              <a:rPr lang="en-US" smtClean="0"/>
              <a:t>EMF (Enhanced Metafile)</a:t>
            </a:r>
            <a:endParaRPr lang="ru-RU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1"/>
  <p:tag name="GENSWF_OUTPUT_FILE_NAME" val="Слайд 1"/>
  <p:tag name="GENSWF_MOVIE_ONCLICK_URL" val="http://"/>
  <p:tag name="GENSWF_MOVIE_PRESENTATION_END_URL" val="http://"/>
  <p:tag name="ISPRINGONLINETITLE" val="Компьютерная графика. Лекция №1"/>
  <p:tag name="ISPRINGONLINETAGS" val="computer graphics lecture"/>
  <p:tag name="ISPRINGONLINEDESCRIPTION" val="Введение в компьютерную графику&#10;Область применения КГ&#10;Графические устройства ЭВМ&#10;Форматы графических файлов"/>
  <p:tag name="ISPRINGONLINETOPIC" val="Education"/>
  <p:tag name="ISPRINGONLINELANG" val="AUTO_DETECT"/>
  <p:tag name="ISPRING_RESOURCE_PATHS_HASH_2" val="585c16b92c62dbdf6f7d3bbaf53211dcad5338ca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1482</TotalTime>
  <Words>2433</Words>
  <Application>Microsoft Office PowerPoint</Application>
  <PresentationFormat>Экран (4:3)</PresentationFormat>
  <Paragraphs>404</Paragraphs>
  <Slides>94</Slides>
  <Notes>94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94</vt:i4>
      </vt:variant>
    </vt:vector>
  </HeadingPairs>
  <TitlesOfParts>
    <vt:vector size="95" baseType="lpstr">
      <vt:lpstr>Поток</vt:lpstr>
      <vt:lpstr>Компьютерная графика</vt:lpstr>
      <vt:lpstr>Что такое компьютерная графика?</vt:lpstr>
      <vt:lpstr>Области применения компьютерной графики</vt:lpstr>
      <vt:lpstr>Графический интерфейс пользователя</vt:lpstr>
      <vt:lpstr>Спецэффекты, цифровая кинематография</vt:lpstr>
      <vt:lpstr>Компьютерные игры</vt:lpstr>
      <vt:lpstr>Цифровая фотография и цифровая обработка изображений</vt:lpstr>
      <vt:lpstr>CAD (Computer-aided Design)-системы </vt:lpstr>
      <vt:lpstr>Двухмерная компьютерная графика</vt:lpstr>
      <vt:lpstr>Двухмерная компьютерная графика</vt:lpstr>
      <vt:lpstr>Слайд 11</vt:lpstr>
      <vt:lpstr>Применение</vt:lpstr>
      <vt:lpstr>Программы для создания  и обработки 2D-изображений и анимации</vt:lpstr>
      <vt:lpstr>Трехмерная графика</vt:lpstr>
      <vt:lpstr>Что такое трехмерная (3D) графика?</vt:lpstr>
      <vt:lpstr>Особенности трехмерной графики</vt:lpstr>
      <vt:lpstr>Слайд 17</vt:lpstr>
      <vt:lpstr>Программы для создания и обработки 3D-графики</vt:lpstr>
      <vt:lpstr>Отличия от двухмерной графики</vt:lpstr>
      <vt:lpstr>Слайд 20</vt:lpstr>
      <vt:lpstr>Растровая графика</vt:lpstr>
      <vt:lpstr>Слайд 22</vt:lpstr>
      <vt:lpstr>Пиксель (англ. Pixel – PICture’S Element)</vt:lpstr>
      <vt:lpstr>Слайд 24</vt:lpstr>
      <vt:lpstr>Достоинства</vt:lpstr>
      <vt:lpstr>Недостатки</vt:lpstr>
      <vt:lpstr>Слайд 27</vt:lpstr>
      <vt:lpstr>Векторная графика</vt:lpstr>
      <vt:lpstr>Векторная графика</vt:lpstr>
      <vt:lpstr>Пример векторного изображения</vt:lpstr>
      <vt:lpstr>Достоинства</vt:lpstr>
      <vt:lpstr>Недостатки</vt:lpstr>
      <vt:lpstr>Слайд 33</vt:lpstr>
      <vt:lpstr>Что такое цвет?</vt:lpstr>
      <vt:lpstr>Природа цвета</vt:lpstr>
      <vt:lpstr>Видимый свет – всего лишь часть спектра Э/М волн</vt:lpstr>
      <vt:lpstr>Белый свет является смесью волн всех частот видимого диапазона</vt:lpstr>
      <vt:lpstr>Строение человеческого глаза</vt:lpstr>
      <vt:lpstr>Слайд 39</vt:lpstr>
      <vt:lpstr>Человеческое зрение</vt:lpstr>
      <vt:lpstr>Слайд 41</vt:lpstr>
      <vt:lpstr>Цвет в компьютерной графике</vt:lpstr>
      <vt:lpstr>Слайд 43</vt:lpstr>
      <vt:lpstr>Графические устройства современной ЭВМ</vt:lpstr>
      <vt:lpstr>Монитор (дисплей)</vt:lpstr>
      <vt:lpstr>Слайд 46</vt:lpstr>
      <vt:lpstr>ЭЛТ Монитор</vt:lpstr>
      <vt:lpstr>Принцип работы</vt:lpstr>
      <vt:lpstr>Слайд 49</vt:lpstr>
      <vt:lpstr>Слайд 50</vt:lpstr>
      <vt:lpstr>Жидкокристаллический монитор</vt:lpstr>
      <vt:lpstr>Принцип работы</vt:lpstr>
      <vt:lpstr>Слайд 53</vt:lpstr>
      <vt:lpstr>Графический адаптер</vt:lpstr>
      <vt:lpstr>Что такое графический адаптер?</vt:lpstr>
      <vt:lpstr>Видеокарта nVidia GeForce GTX 580</vt:lpstr>
      <vt:lpstr>Графический процессор (GPU – Graphics Processing Unit)</vt:lpstr>
      <vt:lpstr>Видеоконтроллер</vt:lpstr>
      <vt:lpstr>Видеопамять</vt:lpstr>
      <vt:lpstr>Цифро-аналоговый преобразователь (RAMDAC)</vt:lpstr>
      <vt:lpstr>Слайд 61</vt:lpstr>
      <vt:lpstr>Видео-ПЗУ</vt:lpstr>
      <vt:lpstr>Система охлаждения</vt:lpstr>
      <vt:lpstr>Видео-драйвер</vt:lpstr>
      <vt:lpstr>Буфер кадра</vt:lpstr>
      <vt:lpstr>Разрешение</vt:lpstr>
      <vt:lpstr>Глубина цвета</vt:lpstr>
      <vt:lpstr>Немного математики…</vt:lpstr>
      <vt:lpstr>Формат хранения пикселей в буфере кадра</vt:lpstr>
      <vt:lpstr>Вычисление адреса пикселя в буфере кадра</vt:lpstr>
      <vt:lpstr>Формат хранения пикселей</vt:lpstr>
      <vt:lpstr>Слайд 72</vt:lpstr>
      <vt:lpstr>Смешивание цветов</vt:lpstr>
      <vt:lpstr>Дискретизация цветовых составляющих</vt:lpstr>
      <vt:lpstr>Различные цветовые режимы</vt:lpstr>
      <vt:lpstr>Монохромный режим</vt:lpstr>
      <vt:lpstr>Слайд 77</vt:lpstr>
      <vt:lpstr>256-цветный режим</vt:lpstr>
      <vt:lpstr>Слайд 79</vt:lpstr>
      <vt:lpstr>Изображение с палитрой 256 цветов</vt:lpstr>
      <vt:lpstr>15-ти и 16-битные форматы пикселей (High-Color)</vt:lpstr>
      <vt:lpstr>15-ти и 16-битные форматы пикселей</vt:lpstr>
      <vt:lpstr>Форматы файлов изображений</vt:lpstr>
      <vt:lpstr>Слайд 84</vt:lpstr>
      <vt:lpstr>Форматы файлов растровых изображений</vt:lpstr>
      <vt:lpstr>BMP (Bit-Map)</vt:lpstr>
      <vt:lpstr>JPEG (Joint Photographic Experts Group )</vt:lpstr>
      <vt:lpstr>GIF (Graphic Interchange format)</vt:lpstr>
      <vt:lpstr>PNG (Portable Network Graphics)</vt:lpstr>
      <vt:lpstr>TIFF (Tagged Image File Format)</vt:lpstr>
      <vt:lpstr>Форматы векторных изображений</vt:lpstr>
      <vt:lpstr>SVG (Scalable Vector Graphics)</vt:lpstr>
      <vt:lpstr>SWF (ShockWave Flash)</vt:lpstr>
      <vt:lpstr>WMF (Windows Metafile)</vt:lpstr>
    </vt:vector>
  </TitlesOfParts>
  <Company>Brainwave team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графика. Лекция №1</dc:title>
  <dc:creator>Aleksey Malov</dc:creator>
  <cp:lastModifiedBy>Valued Acer Customer</cp:lastModifiedBy>
  <cp:revision>113</cp:revision>
  <dcterms:created xsi:type="dcterms:W3CDTF">2006-09-03T19:12:04Z</dcterms:created>
  <dcterms:modified xsi:type="dcterms:W3CDTF">2011-09-10T11:14:36Z</dcterms:modified>
</cp:coreProperties>
</file>